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22"/>
  </p:notesMasterIdLst>
  <p:handoutMasterIdLst>
    <p:handoutMasterId r:id="rId23"/>
  </p:handoutMasterIdLst>
  <p:sldIdLst>
    <p:sldId id="548" r:id="rId6"/>
    <p:sldId id="495" r:id="rId7"/>
    <p:sldId id="560" r:id="rId8"/>
    <p:sldId id="549" r:id="rId9"/>
    <p:sldId id="561" r:id="rId10"/>
    <p:sldId id="563" r:id="rId11"/>
    <p:sldId id="567" r:id="rId12"/>
    <p:sldId id="564" r:id="rId13"/>
    <p:sldId id="568" r:id="rId14"/>
    <p:sldId id="569" r:id="rId15"/>
    <p:sldId id="570" r:id="rId16"/>
    <p:sldId id="565" r:id="rId17"/>
    <p:sldId id="571" r:id="rId18"/>
    <p:sldId id="566" r:id="rId19"/>
    <p:sldId id="572" r:id="rId20"/>
    <p:sldId id="552" r:id="rId21"/>
  </p:sldIdLst>
  <p:sldSz cx="9144000" cy="6858000" type="screen4x3"/>
  <p:notesSz cx="6805613" cy="99441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A05DC7-D7ED-271C-5BB3-EE0CB4744911}" name="Kärkkäinen, Emma" initials="KE" userId="S::emma.karkkainen@afry.com::c0f79d9a-c7a1-4c3a-a3fb-6aa9ca8ad3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24D70-1D6E-4509-B863-038E47373858}" v="80" dt="2024-01-22T10:34:23.621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Normaali tyyli 1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Normaali tyyl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Vaalea tyyli 3 - Korostu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Normaali tyyli 4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3" y="54"/>
      </p:cViewPr>
      <p:guideLst>
        <p:guide orient="horz" pos="89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616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16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fld id="{DCECE86E-BAB6-4EE4-913E-78BFA984DF4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18048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616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2475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04" y="4723567"/>
            <a:ext cx="4991206" cy="447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95" tIns="48197" rIns="96395" bIns="48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noProof="0"/>
              <a:t>Click to edit Master text styles</a:t>
            </a:r>
          </a:p>
          <a:p>
            <a:pPr lvl="1"/>
            <a:r>
              <a:rPr lang="fi-FI" altLang="fi-FI" noProof="0"/>
              <a:t>Second level</a:t>
            </a:r>
          </a:p>
          <a:p>
            <a:pPr lvl="2"/>
            <a:r>
              <a:rPr lang="fi-FI" altLang="fi-FI" noProof="0"/>
              <a:t>Third level</a:t>
            </a:r>
          </a:p>
          <a:p>
            <a:pPr lvl="3"/>
            <a:r>
              <a:rPr lang="fi-FI" altLang="fi-FI" noProof="0"/>
              <a:t>Fourth level</a:t>
            </a:r>
          </a:p>
          <a:p>
            <a:pPr lvl="4"/>
            <a:r>
              <a:rPr lang="fi-FI" altLang="fi-F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16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fld id="{81D58128-3F78-4773-8201-0A07AA94D34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4537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76288"/>
            <a:ext cx="5094288" cy="38195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357" y="4861566"/>
            <a:ext cx="5206594" cy="46050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192" tIns="48096" rIns="96192" bIns="48096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Esityksen sisältö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D58128-3F78-4773-8201-0A07AA94D34D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888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D58128-3F78-4773-8201-0A07AA94D34D}" type="slidenum">
              <a:rPr lang="fi-FI" altLang="fi-FI" smtClean="0"/>
              <a:pPr>
                <a:defRPr/>
              </a:pPr>
              <a:t>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9192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76288"/>
            <a:ext cx="5094288" cy="38195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357" y="4861566"/>
            <a:ext cx="5206594" cy="46050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192" tIns="48096" rIns="96192" bIns="48096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91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AA7-8E8A-4387-962F-99D6342F47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6420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C37D-57D4-4D3C-B02E-0935653146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8692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4B83-D60B-4D04-9F4F-24E20386F5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079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AA7-8E8A-4387-962F-99D6342F47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2007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C924-D825-43CE-8D51-1211A3096B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63402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086E-0C55-4A23-ABB7-26B7FE03C04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07500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EA7A-961B-48D3-8743-54BE63B992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6841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911A-093E-421F-AD5B-1E75672D54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70533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6D6F-C8E5-4233-AB00-ABAEA513DE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7219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alphaModFix amt="22000"/>
            <a:lum/>
          </a:blip>
          <a:srcRect/>
          <a:stretch>
            <a:fillRect l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42F10-BC09-4E80-B99A-02AA17A1A965}" type="slidenum">
              <a:rPr lang="fi-FI" altLang="fi-FI" smtClean="0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36467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A240-1A30-4089-8300-C518F926F9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48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C924-D825-43CE-8D51-1211A3096B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3704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3775-8CF1-4025-94BD-0119C16018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7790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C37D-57D4-4D3C-B02E-0935653146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12203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4B83-D60B-4D04-9F4F-24E20386F5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56835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10&amp;11 October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Tapahtuman nimi ja vuosi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3DBA38-AC7A-459A-A9A0-05543C61D3F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23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086E-0C55-4A23-ABB7-26B7FE03C04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857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EA7A-961B-48D3-8743-54BE63B992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9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911A-093E-421F-AD5B-1E75672D54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2380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6D6F-C8E5-4233-AB00-ABAEA513DE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17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A43B-C553-4B44-BE8C-D94567101C9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732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A240-1A30-4089-8300-C518F926F9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243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3775-8CF1-4025-94BD-0119C16018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9887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274638" y="6253163"/>
            <a:ext cx="8594725" cy="4603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i-FI" altLang="fi-FI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err="1"/>
              <a:t>Click</a:t>
            </a:r>
            <a:r>
              <a:rPr lang="fi-FI" altLang="fi-FI"/>
              <a:t> to </a:t>
            </a:r>
            <a:r>
              <a:rPr lang="fi-FI" altLang="fi-FI" err="1"/>
              <a:t>edit</a:t>
            </a:r>
            <a:r>
              <a:rPr lang="fi-FI" altLang="fi-FI"/>
              <a:t> </a:t>
            </a:r>
            <a:r>
              <a:rPr lang="fi-FI" altLang="fi-FI" err="1"/>
              <a:t>Master</a:t>
            </a:r>
            <a:r>
              <a:rPr lang="fi-FI" altLang="fi-FI"/>
              <a:t> </a:t>
            </a:r>
            <a:r>
              <a:rPr lang="fi-FI" altLang="fi-FI" err="1"/>
              <a:t>text</a:t>
            </a:r>
            <a:r>
              <a:rPr lang="fi-FI" altLang="fi-FI"/>
              <a:t> </a:t>
            </a:r>
            <a:r>
              <a:rPr lang="fi-FI" altLang="fi-FI" err="1"/>
              <a:t>styles</a:t>
            </a:r>
            <a:endParaRPr lang="fi-FI" altLang="fi-FI"/>
          </a:p>
          <a:p>
            <a:pPr lvl="1"/>
            <a:r>
              <a:rPr lang="fi-FI" altLang="fi-FI"/>
              <a:t>Second </a:t>
            </a:r>
            <a:r>
              <a:rPr lang="fi-FI" altLang="fi-FI" err="1"/>
              <a:t>level</a:t>
            </a:r>
            <a:endParaRPr lang="fi-FI" altLang="fi-FI"/>
          </a:p>
          <a:p>
            <a:pPr lvl="2"/>
            <a:r>
              <a:rPr lang="fi-FI" altLang="fi-FI"/>
              <a:t>Third </a:t>
            </a:r>
            <a:r>
              <a:rPr lang="fi-FI" altLang="fi-FI" err="1"/>
              <a:t>level</a:t>
            </a:r>
            <a:endParaRPr lang="fi-FI" altLang="fi-FI"/>
          </a:p>
          <a:p>
            <a:pPr lvl="3"/>
            <a:r>
              <a:rPr lang="fi-FI" altLang="fi-FI" err="1"/>
              <a:t>Fourth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  <a:p>
            <a:pPr lvl="4"/>
            <a:r>
              <a:rPr lang="fi-FI" altLang="fi-FI" err="1"/>
              <a:t>Fifth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D42F10-BC09-4E80-B99A-02AA17A1A9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81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274638" y="6253163"/>
            <a:ext cx="8594725" cy="4603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i-FI" altLang="fi-FI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err="1"/>
              <a:t>Click</a:t>
            </a:r>
            <a:r>
              <a:rPr lang="fi-FI" altLang="fi-FI"/>
              <a:t> to </a:t>
            </a:r>
            <a:r>
              <a:rPr lang="fi-FI" altLang="fi-FI" err="1"/>
              <a:t>edit</a:t>
            </a:r>
            <a:r>
              <a:rPr lang="fi-FI" altLang="fi-FI"/>
              <a:t> </a:t>
            </a:r>
            <a:r>
              <a:rPr lang="fi-FI" altLang="fi-FI" err="1"/>
              <a:t>Master</a:t>
            </a:r>
            <a:r>
              <a:rPr lang="fi-FI" altLang="fi-FI"/>
              <a:t> </a:t>
            </a:r>
            <a:r>
              <a:rPr lang="fi-FI" altLang="fi-FI" err="1"/>
              <a:t>text</a:t>
            </a:r>
            <a:r>
              <a:rPr lang="fi-FI" altLang="fi-FI"/>
              <a:t> </a:t>
            </a:r>
            <a:r>
              <a:rPr lang="fi-FI" altLang="fi-FI" err="1"/>
              <a:t>styles</a:t>
            </a:r>
            <a:endParaRPr lang="fi-FI" altLang="fi-FI"/>
          </a:p>
          <a:p>
            <a:pPr lvl="1"/>
            <a:r>
              <a:rPr lang="fi-FI" altLang="fi-FI"/>
              <a:t>Second </a:t>
            </a:r>
            <a:r>
              <a:rPr lang="fi-FI" altLang="fi-FI" err="1"/>
              <a:t>level</a:t>
            </a:r>
            <a:endParaRPr lang="fi-FI" altLang="fi-FI"/>
          </a:p>
          <a:p>
            <a:pPr lvl="2"/>
            <a:r>
              <a:rPr lang="fi-FI" altLang="fi-FI"/>
              <a:t>Third </a:t>
            </a:r>
            <a:r>
              <a:rPr lang="fi-FI" altLang="fi-FI" err="1"/>
              <a:t>level</a:t>
            </a:r>
            <a:endParaRPr lang="fi-FI" altLang="fi-FI"/>
          </a:p>
          <a:p>
            <a:pPr lvl="3"/>
            <a:r>
              <a:rPr lang="fi-FI" altLang="fi-FI" err="1"/>
              <a:t>Fourth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  <a:p>
            <a:pPr lvl="4"/>
            <a:r>
              <a:rPr lang="fi-FI" altLang="fi-FI" err="1"/>
              <a:t>Fifth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D42F10-BC09-4E80-B99A-02AA17A1A9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81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78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alphaModFix amt="22000"/>
            <a:lum/>
          </a:blip>
          <a:srcRect/>
          <a:stretch>
            <a:fillRect l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515" y="1568032"/>
            <a:ext cx="9088341" cy="2083005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chemeClr val="tx1"/>
                </a:solidFill>
                <a:latin typeface="Arial Narrow"/>
              </a:rPr>
              <a:t>Kandidaatintyö</a:t>
            </a:r>
            <a:r>
              <a:rPr lang="en-US" b="1" dirty="0">
                <a:latin typeface="Arial Narrow"/>
              </a:rPr>
              <a:t>:</a:t>
            </a:r>
            <a:br>
              <a:rPr lang="en-US" b="1" dirty="0">
                <a:latin typeface="Arial Narrow"/>
              </a:rPr>
            </a:br>
            <a:r>
              <a:rPr lang="en-US" b="1" dirty="0" err="1">
                <a:latin typeface="Arial Narrow"/>
              </a:rPr>
              <a:t>Soodakattilan</a:t>
            </a:r>
            <a:r>
              <a:rPr lang="en-US" b="1" dirty="0">
                <a:latin typeface="Arial Narrow"/>
              </a:rPr>
              <a:t> </a:t>
            </a:r>
            <a:r>
              <a:rPr lang="en-US" b="1" dirty="0" err="1">
                <a:latin typeface="Arial Narrow"/>
              </a:rPr>
              <a:t>tuhkan</a:t>
            </a:r>
            <a:r>
              <a:rPr lang="en-US" b="1" dirty="0">
                <a:latin typeface="Arial Narrow"/>
              </a:rPr>
              <a:t> </a:t>
            </a:r>
            <a:r>
              <a:rPr lang="en-US" b="1" dirty="0" err="1">
                <a:latin typeface="Arial Narrow"/>
              </a:rPr>
              <a:t>suolojen</a:t>
            </a:r>
            <a:r>
              <a:rPr lang="en-US" b="1" dirty="0">
                <a:latin typeface="Arial Narrow"/>
              </a:rPr>
              <a:t> </a:t>
            </a:r>
            <a:r>
              <a:rPr lang="en-US" b="1" dirty="0" err="1">
                <a:latin typeface="Arial Narrow"/>
              </a:rPr>
              <a:t>erotus</a:t>
            </a:r>
            <a:r>
              <a:rPr lang="en-US" b="1" dirty="0">
                <a:latin typeface="Arial Narrow"/>
              </a:rPr>
              <a:t> ja </a:t>
            </a:r>
            <a:r>
              <a:rPr lang="en-US" b="1" dirty="0" err="1">
                <a:latin typeface="Arial Narrow"/>
              </a:rPr>
              <a:t>hyötykäyttömahdollisuudet</a:t>
            </a:r>
            <a:endParaRPr lang="en-US" b="1" dirty="0">
              <a:solidFill>
                <a:schemeClr val="tx1"/>
              </a:solidFill>
              <a:latin typeface="Arial Narro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258" y="503675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800">
                <a:solidFill>
                  <a:srgbClr val="000000"/>
                </a:solidFill>
                <a:latin typeface="Arial Narrow" panose="020B0606020202030204" pitchFamily="34" charset="0"/>
              </a:rPr>
              <a:t>Jenna Ylimäki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9258" y="3956011"/>
            <a:ext cx="8528857" cy="89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Suomen Soodakattilayhdistyksen opinnäytetöiden webinaari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800" kern="0">
                <a:solidFill>
                  <a:srgbClr val="000000"/>
                </a:solidFill>
                <a:latin typeface="Arial Narrow" panose="020B0606020202030204" pitchFamily="34" charset="0"/>
              </a:rPr>
              <a:t>22</a:t>
            </a:r>
            <a:r>
              <a:rPr kumimoji="0" lang="fi-FI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.</a:t>
            </a:r>
            <a:r>
              <a:rPr lang="fi-FI" sz="1800" kern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kumimoji="0" lang="fi-FI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.2024</a:t>
            </a: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9996EC-B416-4977-964F-AA6D3782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17CD5F-6499-DC20-EF82-00CA17990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/>
              <a:t>Erotusmenetelmät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FBECCF-DBC7-DF80-AF4C-DFC55D492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265998" cy="4114800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2000"/>
              <a:t>Ioninvaihto</a:t>
            </a:r>
          </a:p>
          <a:p>
            <a:pPr>
              <a:lnSpc>
                <a:spcPct val="90000"/>
              </a:lnSpc>
            </a:pPr>
            <a:r>
              <a:rPr lang="fi-FI" sz="2000"/>
              <a:t>Erityisesti kloorin poistoon erilaisilla hartseilla</a:t>
            </a:r>
          </a:p>
          <a:p>
            <a:pPr>
              <a:lnSpc>
                <a:spcPct val="90000"/>
              </a:lnSpc>
            </a:pPr>
            <a:r>
              <a:rPr lang="fi-FI" sz="2000"/>
              <a:t>PDP (</a:t>
            </a:r>
            <a:r>
              <a:rPr lang="fi-FI" sz="2000" err="1"/>
              <a:t>Precipitation</a:t>
            </a:r>
            <a:r>
              <a:rPr lang="fi-FI" sz="2000"/>
              <a:t> </a:t>
            </a:r>
            <a:r>
              <a:rPr lang="fi-FI" sz="2000" err="1"/>
              <a:t>Dust</a:t>
            </a:r>
            <a:r>
              <a:rPr lang="fi-FI" sz="2000"/>
              <a:t> </a:t>
            </a:r>
            <a:r>
              <a:rPr lang="fi-FI" sz="2000" err="1"/>
              <a:t>Purification</a:t>
            </a:r>
            <a:r>
              <a:rPr lang="fi-FI" sz="2000"/>
              <a:t>) järjestelmällä jopa 97 % kloridista saatu poistettua</a:t>
            </a:r>
          </a:p>
          <a:p>
            <a:pPr>
              <a:lnSpc>
                <a:spcPct val="90000"/>
              </a:lnSpc>
            </a:pPr>
            <a:r>
              <a:rPr lang="fi-FI" sz="2000"/>
              <a:t>Natriumsulfaattipitoinen tuote liuoksena</a:t>
            </a:r>
          </a:p>
          <a:p>
            <a:pPr>
              <a:lnSpc>
                <a:spcPct val="90000"/>
              </a:lnSpc>
            </a:pPr>
            <a:r>
              <a:rPr lang="fi-FI" sz="2000"/>
              <a:t>2014 chileläisessä tehtaassa käyttöön otettu NORAM PDP prosessi</a:t>
            </a:r>
          </a:p>
        </p:txBody>
      </p:sp>
      <p:pic>
        <p:nvPicPr>
          <p:cNvPr id="6" name="Kuva 5" descr="Kuva, joka sisältää kohteen teksti, diagrammi, kuvakaappaus, Suorakaide&#10;&#10;Kuvaus luotu automaattisesti">
            <a:extLst>
              <a:ext uri="{FF2B5EF4-FFF2-40B4-BE49-F238E27FC236}">
                <a16:creationId xmlns:a16="http://schemas.microsoft.com/office/drawing/2014/main" id="{A4943457-E78C-0C91-CC7E-35A0D5FA46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725" y="2480808"/>
            <a:ext cx="4686773" cy="2624593"/>
          </a:xfrm>
          <a:prstGeom prst="rect">
            <a:avLst/>
          </a:prstGeom>
          <a:noFill/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FE90FEF-AC7D-2EE6-D860-AA12ACED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3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D65AAF-0D03-95FD-4A31-0DDD6EB2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/>
              <a:t>Erotusmenetelmät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8681A5-CB33-60FA-8A88-B674FD01E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440927" cy="4114800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fi-FI" sz="2000" dirty="0" err="1"/>
              <a:t>Elektrodialyysi</a:t>
            </a:r>
            <a:endParaRPr lang="fi-FI" sz="2000" dirty="0"/>
          </a:p>
          <a:p>
            <a:r>
              <a:rPr lang="fi-FI" sz="2000" dirty="0"/>
              <a:t>Sähkövirran sekä anionin- ja kationinpoistokalvojen avulla tapahtuva liuoksen ionien erottaminen</a:t>
            </a:r>
          </a:p>
          <a:p>
            <a:r>
              <a:rPr lang="fi-FI" sz="2000" dirty="0"/>
              <a:t>Olemassa myös bipolaarisia kalvoja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Kuva 5" descr="Kuva, joka sisältää kohteen diagrammi, teksti, kuvakaappaus, viiva&#10;&#10;Kuvaus luotu automaattisesti">
            <a:extLst>
              <a:ext uri="{FF2B5EF4-FFF2-40B4-BE49-F238E27FC236}">
                <a16:creationId xmlns:a16="http://schemas.microsoft.com/office/drawing/2014/main" id="{7D5C18C0-8D48-723A-B796-A1087D4BD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536" y="2614980"/>
            <a:ext cx="4331473" cy="2371480"/>
          </a:xfrm>
          <a:prstGeom prst="rect">
            <a:avLst/>
          </a:prstGeom>
          <a:noFill/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B47130D-F369-52D5-B00F-BC107C2F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39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C1EBC8-5287-A759-C8F2-D23770CC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Hyötykäyttömahdollisuudet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8BB0AF-1C4E-4CF5-8B6C-918D324AD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Tuhkan hyötykäyttömahdollisuudet</a:t>
            </a:r>
          </a:p>
          <a:p>
            <a:r>
              <a:rPr lang="fi-FI" dirty="0"/>
              <a:t>Sellutehtaalla: palautus takaisin kiertoon</a:t>
            </a:r>
          </a:p>
          <a:p>
            <a:r>
              <a:rPr lang="fi-FI" dirty="0"/>
              <a:t>Rakennusmateriaalina: Tutkittu alkaliaktivaattorina </a:t>
            </a:r>
            <a:r>
              <a:rPr lang="fi-FI" dirty="0" err="1"/>
              <a:t>geopolymeereissä</a:t>
            </a:r>
            <a:r>
              <a:rPr lang="fi-FI" dirty="0"/>
              <a:t> ja alkaliaktivoiduissa materiaaleissa</a:t>
            </a:r>
          </a:p>
          <a:p>
            <a:r>
              <a:rPr lang="fi-FI" dirty="0"/>
              <a:t>Vedenpuhdistuksessa: Tutkittu metalliteollisuuden jätevesien puhdistuksessa </a:t>
            </a:r>
            <a:r>
              <a:rPr lang="fi-FI" dirty="0" err="1"/>
              <a:t>sorption</a:t>
            </a:r>
            <a:r>
              <a:rPr lang="fi-FI" dirty="0"/>
              <a:t> ja saostuksen avulla</a:t>
            </a:r>
          </a:p>
          <a:p>
            <a:pPr lvl="1"/>
            <a:r>
              <a:rPr lang="fi-FI" dirty="0"/>
              <a:t>Tutkittiin </a:t>
            </a:r>
            <a:r>
              <a:rPr lang="fi-FI" dirty="0" err="1"/>
              <a:t>meesaa</a:t>
            </a:r>
            <a:r>
              <a:rPr lang="fi-FI" dirty="0"/>
              <a:t> ja lentotuhkaa ko. käyttöön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B785593-5FCD-08E8-20FD-1B86EEBE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46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E04BEB-CEB5-2E0D-71A1-F18C5922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Hyötykäyttömahdollisuudet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CA8246-DB15-E35E-0D31-8AD21962B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8077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fi-FI"/>
              <a:t>Tuhkan suolojen hyötykäyttömahdollisuudet</a:t>
            </a:r>
          </a:p>
          <a:p>
            <a:r>
              <a:rPr lang="fi-FI"/>
              <a:t>Natriumsulfaatti</a:t>
            </a:r>
          </a:p>
          <a:p>
            <a:pPr lvl="1"/>
            <a:r>
              <a:rPr lang="fi-FI"/>
              <a:t>Hajottaminen </a:t>
            </a:r>
            <a:r>
              <a:rPr lang="fi-FI" err="1"/>
              <a:t>elektrodialyysillä</a:t>
            </a:r>
            <a:r>
              <a:rPr lang="fi-FI"/>
              <a:t> natriumhydroksidiksi ja rikkihapoksi</a:t>
            </a:r>
          </a:p>
          <a:p>
            <a:pPr lvl="1"/>
            <a:r>
              <a:rPr lang="fi-FI"/>
              <a:t>Akkuteollisuuden sivuvirtana syntyvää natriumsulfaattia on tutkittu terästeollisuuden neutraalielektrolyyttipeittauksessa</a:t>
            </a:r>
          </a:p>
          <a:p>
            <a:r>
              <a:rPr lang="fi-FI"/>
              <a:t>Natriumkarbonaatti</a:t>
            </a:r>
          </a:p>
          <a:p>
            <a:pPr lvl="1"/>
            <a:r>
              <a:rPr lang="fi-FI"/>
              <a:t>Tutkittu alkaliaktivaattorina </a:t>
            </a:r>
            <a:r>
              <a:rPr lang="fi-FI" err="1"/>
              <a:t>geopolymeereille</a:t>
            </a:r>
            <a:r>
              <a:rPr lang="fi-FI"/>
              <a:t> ja teollisuuden kuonista valmistetulle sementille</a:t>
            </a:r>
          </a:p>
          <a:p>
            <a:r>
              <a:rPr lang="fi-FI"/>
              <a:t>Natriumkloridi</a:t>
            </a:r>
          </a:p>
          <a:p>
            <a:pPr lvl="1"/>
            <a:r>
              <a:rPr lang="fi-FI"/>
              <a:t>Kaivosten jätevesien yhteydessä tutkittu käsittelyä rauta(III)kloridiksi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DE1A7A-34CF-855D-3511-7648D3B7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37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AA630B-DC58-5DC2-2913-43253CA3B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14C472-4545-8517-C10B-44C39AF2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Soodakattilan lentotuhkan erotukseen kirjallisuudessa esitetyt menetelmät ovat edelleen pääasiassa uutto, kiteytys, ioninvaihto ja </a:t>
            </a:r>
            <a:r>
              <a:rPr lang="fi-FI" sz="2000" dirty="0" err="1"/>
              <a:t>elektrodialyysi</a:t>
            </a:r>
            <a:r>
              <a:rPr lang="fi-FI" sz="2000" dirty="0"/>
              <a:t>.</a:t>
            </a:r>
          </a:p>
          <a:p>
            <a:pPr lvl="1"/>
            <a:r>
              <a:rPr lang="fi-FI" sz="1600" dirty="0"/>
              <a:t>Tekniikoita tutkittu lisää, kehitetty ja otettu käyttöön.</a:t>
            </a:r>
          </a:p>
          <a:p>
            <a:r>
              <a:rPr lang="fi-FI" sz="2000" dirty="0"/>
              <a:t>Tuhkan käyttöä on tutkittu </a:t>
            </a:r>
            <a:r>
              <a:rPr lang="fi-FI" sz="2000" dirty="0" err="1"/>
              <a:t>geopolymeereissä</a:t>
            </a:r>
            <a:r>
              <a:rPr lang="fi-FI" sz="2000" dirty="0"/>
              <a:t> ja metalliteollisuuden jätevesien puhdistuksessa.</a:t>
            </a:r>
          </a:p>
          <a:p>
            <a:r>
              <a:rPr lang="fi-FI" sz="2000" dirty="0"/>
              <a:t>Natriumsulfaatin hajotusta rikkihapoksi ja natriumhydroksidiksi tutkittu.</a:t>
            </a:r>
          </a:p>
          <a:p>
            <a:r>
              <a:rPr lang="fi-FI" sz="2000" dirty="0"/>
              <a:t>Natriumsulfaatin, natriumkarbonaatin ja natriumkloridin hyödyntämisestä tietoa muiden teollisuudenalojen jätevirtojen yhteydessä.</a:t>
            </a:r>
          </a:p>
          <a:p>
            <a:r>
              <a:rPr lang="fi-FI" sz="2000" dirty="0"/>
              <a:t>Muille suoloille esitetty yleisiä käyttökohteita.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BBD8C65-592B-3E3F-A94E-1E0473F2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304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0F554A-8AF1-04B1-7C00-05786E8E5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02" y="381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/>
              <a:t>Yhteenveto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9F22AB5-8448-F070-67B4-56E96DBC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80B6715C-259B-873F-5D5F-BB0DC86877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78941"/>
              </p:ext>
            </p:extLst>
          </p:nvPr>
        </p:nvGraphicFramePr>
        <p:xfrm>
          <a:off x="1604513" y="1060781"/>
          <a:ext cx="6262778" cy="508120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59822">
                  <a:extLst>
                    <a:ext uri="{9D8B030D-6E8A-4147-A177-3AD203B41FA5}">
                      <a16:colId xmlns:a16="http://schemas.microsoft.com/office/drawing/2014/main" val="600672988"/>
                    </a:ext>
                  </a:extLst>
                </a:gridCol>
                <a:gridCol w="2273940">
                  <a:extLst>
                    <a:ext uri="{9D8B030D-6E8A-4147-A177-3AD203B41FA5}">
                      <a16:colId xmlns:a16="http://schemas.microsoft.com/office/drawing/2014/main" val="2167060779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1511120337"/>
                    </a:ext>
                  </a:extLst>
                </a:gridCol>
                <a:gridCol w="854090">
                  <a:extLst>
                    <a:ext uri="{9D8B030D-6E8A-4147-A177-3AD203B41FA5}">
                      <a16:colId xmlns:a16="http://schemas.microsoft.com/office/drawing/2014/main" val="916042819"/>
                    </a:ext>
                  </a:extLst>
                </a:gridCol>
                <a:gridCol w="905700">
                  <a:extLst>
                    <a:ext uri="{9D8B030D-6E8A-4147-A177-3AD203B41FA5}">
                      <a16:colId xmlns:a16="http://schemas.microsoft.com/office/drawing/2014/main" val="2320770219"/>
                    </a:ext>
                  </a:extLst>
                </a:gridCol>
              </a:tblGrid>
              <a:tr h="49941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Soodakattilan lentotuhkan suola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Hyötykäyttökohde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Tutkittu </a:t>
                      </a:r>
                      <a:br>
                        <a:rPr lang="fi-FI" sz="1000" u="none" strike="noStrike">
                          <a:effectLst/>
                        </a:rPr>
                      </a:br>
                      <a:r>
                        <a:rPr lang="fi-FI" sz="1000" u="none" strike="noStrike">
                          <a:effectLst/>
                        </a:rPr>
                        <a:t>tai käytössä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Muissa  </a:t>
                      </a:r>
                      <a:br>
                        <a:rPr lang="fi-FI" sz="1000" u="none" strike="noStrike">
                          <a:effectLst/>
                        </a:rPr>
                      </a:br>
                      <a:r>
                        <a:rPr lang="fi-FI" sz="1000" u="none" strike="noStrike">
                          <a:effectLst/>
                        </a:rPr>
                        <a:t>yhteyksissä</a:t>
                      </a:r>
                      <a:br>
                        <a:rPr lang="fi-FI" sz="1000" u="none" strike="noStrike">
                          <a:effectLst/>
                        </a:rPr>
                      </a:br>
                      <a:r>
                        <a:rPr lang="fi-FI" sz="1000" u="none" strike="noStrike">
                          <a:effectLst/>
                        </a:rPr>
                        <a:t> tuktittu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Yleinen </a:t>
                      </a:r>
                      <a:br>
                        <a:rPr lang="fi-FI" sz="1000" u="none" strike="noStrike">
                          <a:effectLst/>
                        </a:rPr>
                      </a:br>
                      <a:r>
                        <a:rPr lang="fi-FI" sz="1000" u="none" strike="noStrike">
                          <a:effectLst/>
                        </a:rPr>
                        <a:t>käyttökohde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252104"/>
                  </a:ext>
                </a:extLst>
              </a:tr>
              <a:tr h="333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Natriumsulfaatti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Hajotus natriumhydroksidiksi ja </a:t>
                      </a:r>
                      <a:br>
                        <a:rPr lang="fi-FI" sz="1000" u="none" strike="noStrike">
                          <a:effectLst/>
                        </a:rPr>
                      </a:br>
                      <a:r>
                        <a:rPr lang="fi-FI" sz="1000" u="none" strike="noStrike">
                          <a:effectLst/>
                        </a:rPr>
                        <a:t>rikkihapoksi </a:t>
                      </a:r>
                      <a:r>
                        <a:rPr lang="fi-FI" sz="1000" u="none" strike="noStrike" err="1">
                          <a:effectLst/>
                        </a:rPr>
                        <a:t>elektrodialyysillä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334834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Neutraalielektrolyyttipeittauksessa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995521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Kaliumsulfaatin valmistus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226603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Pesuaineteollisuudessa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825741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Tekstiiliteollisuudessa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601696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Lasiteollisuudessa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223930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Puunjalostusteollisuudessa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17035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Lannoitteena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79042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Natriumkarbonaatti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Aktivaattorina </a:t>
                      </a:r>
                      <a:r>
                        <a:rPr lang="fi-FI" sz="1000" u="none" strike="noStrike" err="1">
                          <a:effectLst/>
                        </a:rPr>
                        <a:t>geopolymeereille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564049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Puhdistusaineissa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057291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Lasiteollisuudessa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025449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Paperiteollisuudessa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554454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Natriumkloridi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Elintarviketeollisuudessa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589491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Kemianteollisuudessa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703720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Teiden suolauksessa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961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Sähkökemiallinen käsittely</a:t>
                      </a:r>
                      <a:br>
                        <a:rPr lang="fi-FI" sz="1000" u="none" strike="noStrike">
                          <a:effectLst/>
                        </a:rPr>
                      </a:br>
                      <a:r>
                        <a:rPr lang="fi-FI" sz="1000" u="none" strike="noStrike">
                          <a:effectLst/>
                        </a:rPr>
                        <a:t> rauta(III)kloridiksi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565222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Kaliumsulfaatti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Lannoitteena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028587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Kaliumkloridi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Lannoitteena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048473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Lääketeollisuudessa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609979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Elintarviketeollisuudessa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039514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Kaliumkarbonaatti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Lannoitteena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830694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Sähköteollisuudessa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723227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Väriaineteollisuudessa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240626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Tekstiiliteollisuudessa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401818"/>
                  </a:ext>
                </a:extLst>
              </a:tr>
              <a:tr h="17136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Keraamien valmistuksessa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>
                          <a:effectLst/>
                        </a:rPr>
                        <a:t>x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4" marR="1944" marT="194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32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102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alphaModFix amt="22000"/>
            <a:lum/>
          </a:blip>
          <a:srcRect/>
          <a:stretch>
            <a:fillRect l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9996EC-B416-4977-964F-AA6D3782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BFD4EB5-C1E6-4BC5-90CF-2CD85A43A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650" y="2121828"/>
            <a:ext cx="5150928" cy="236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4800" b="1" kern="0">
                <a:latin typeface="Arial Narrow" panose="020B0606020202030204" pitchFamily="34" charset="0"/>
              </a:rPr>
              <a:t>Kiitos!</a:t>
            </a:r>
            <a:endParaRPr lang="sv-SE" sz="4800" b="1" kern="0">
              <a:latin typeface="Arial Narrow" panose="020B060602020203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B264B49-4942-4E46-BC67-133A4BEC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86" y="5349768"/>
            <a:ext cx="8528857" cy="89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fi-FI" sz="2800" kern="0">
                <a:latin typeface="Arial Narrow" panose="020B0606020202030204" pitchFamily="34" charset="0"/>
              </a:rPr>
              <a:t>www.soodakattilayhdistys.fi</a:t>
            </a:r>
            <a:endParaRPr lang="sv-SE" sz="1800" ker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2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Sisältö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3100"/>
            <a:ext cx="7772400" cy="4114800"/>
          </a:xfrm>
        </p:spPr>
        <p:txBody>
          <a:bodyPr/>
          <a:lstStyle/>
          <a:p>
            <a:r>
              <a:rPr lang="en-US" sz="2000" dirty="0" err="1"/>
              <a:t>Johdanto</a:t>
            </a:r>
            <a:endParaRPr lang="en-US" sz="2000" dirty="0"/>
          </a:p>
          <a:p>
            <a:r>
              <a:rPr lang="en-US" sz="2000" dirty="0" err="1"/>
              <a:t>Työn</a:t>
            </a:r>
            <a:r>
              <a:rPr lang="en-US" sz="2000" dirty="0"/>
              <a:t> </a:t>
            </a:r>
            <a:r>
              <a:rPr lang="en-US" sz="2000" dirty="0" err="1"/>
              <a:t>rakenne</a:t>
            </a:r>
            <a:endParaRPr lang="en-US" sz="2000" dirty="0"/>
          </a:p>
          <a:p>
            <a:r>
              <a:rPr lang="en-US" sz="2000" dirty="0" err="1"/>
              <a:t>Tuhkan</a:t>
            </a:r>
            <a:r>
              <a:rPr lang="en-US" sz="2000" dirty="0"/>
              <a:t> </a:t>
            </a:r>
            <a:r>
              <a:rPr lang="en-US" sz="2000" dirty="0" err="1"/>
              <a:t>koostumus</a:t>
            </a:r>
            <a:endParaRPr lang="en-US" sz="2000" dirty="0"/>
          </a:p>
          <a:p>
            <a:r>
              <a:rPr lang="en-US" sz="2000" dirty="0" err="1"/>
              <a:t>Erotusmenetelmät</a:t>
            </a:r>
            <a:endParaRPr lang="en-US" sz="2000" dirty="0"/>
          </a:p>
          <a:p>
            <a:pPr lvl="1"/>
            <a:r>
              <a:rPr lang="en-US" sz="1600" dirty="0" err="1"/>
              <a:t>Uutto</a:t>
            </a:r>
            <a:endParaRPr lang="en-US" sz="1600" dirty="0"/>
          </a:p>
          <a:p>
            <a:pPr lvl="1"/>
            <a:r>
              <a:rPr lang="en-US" sz="1600" dirty="0" err="1"/>
              <a:t>Kiteytys</a:t>
            </a:r>
            <a:endParaRPr lang="en-US" sz="1600" dirty="0"/>
          </a:p>
          <a:p>
            <a:pPr lvl="1"/>
            <a:r>
              <a:rPr lang="en-US" sz="1600" dirty="0" err="1"/>
              <a:t>Ioninvaihto</a:t>
            </a:r>
            <a:endParaRPr lang="en-US" sz="1600" dirty="0"/>
          </a:p>
          <a:p>
            <a:pPr lvl="1"/>
            <a:r>
              <a:rPr lang="en-US" sz="1600" dirty="0" err="1"/>
              <a:t>Elektrodialyysi</a:t>
            </a:r>
            <a:endParaRPr lang="en-US" sz="1600" dirty="0"/>
          </a:p>
          <a:p>
            <a:r>
              <a:rPr lang="en-US" sz="2000" dirty="0" err="1"/>
              <a:t>Hyötykäyttömahdollisuudet</a:t>
            </a:r>
            <a:endParaRPr lang="en-US" sz="2000" dirty="0"/>
          </a:p>
          <a:p>
            <a:pPr lvl="1"/>
            <a:r>
              <a:rPr lang="en-US" sz="1600" dirty="0" err="1"/>
              <a:t>Tuhkan</a:t>
            </a:r>
            <a:r>
              <a:rPr lang="en-US" sz="1600" dirty="0"/>
              <a:t> </a:t>
            </a:r>
            <a:r>
              <a:rPr lang="en-US" sz="1600" dirty="0" err="1"/>
              <a:t>hyötykäyttökohteet</a:t>
            </a:r>
            <a:endParaRPr lang="en-US" sz="1600" dirty="0"/>
          </a:p>
          <a:p>
            <a:pPr lvl="1"/>
            <a:r>
              <a:rPr lang="en-US" sz="1600" dirty="0" err="1"/>
              <a:t>Tuhkan</a:t>
            </a:r>
            <a:r>
              <a:rPr lang="en-US" sz="1600" dirty="0"/>
              <a:t> </a:t>
            </a:r>
            <a:r>
              <a:rPr lang="en-US" sz="1600" dirty="0" err="1"/>
              <a:t>suolojen</a:t>
            </a:r>
            <a:r>
              <a:rPr lang="en-US" sz="1600" dirty="0"/>
              <a:t> </a:t>
            </a:r>
            <a:r>
              <a:rPr lang="en-US" sz="1600" dirty="0" err="1"/>
              <a:t>hyötykäyttökohteet</a:t>
            </a:r>
            <a:endParaRPr lang="en-US" sz="1600" dirty="0"/>
          </a:p>
          <a:p>
            <a:r>
              <a:rPr lang="en-US" sz="2000" dirty="0" err="1"/>
              <a:t>Yhteenveto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54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4C5ED1-CD39-B1EE-6B9B-D996BEE1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Johdanto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0D8096-1547-D917-712D-599E0ACB6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Työn aihe: Soodakattilan tuhkan suolojen erotus ja hyötykäyttömahdollisuudet</a:t>
            </a:r>
          </a:p>
          <a:p>
            <a:r>
              <a:rPr lang="fi-FI" dirty="0"/>
              <a:t>Kandidaatin työ, 38 s.</a:t>
            </a:r>
          </a:p>
          <a:p>
            <a:r>
              <a:rPr lang="fi-FI" dirty="0"/>
              <a:t>Työn ohjaajat yliopistolla: Juho Rasmus FM ja Katja Kilpimaa TkT</a:t>
            </a:r>
          </a:p>
          <a:p>
            <a:r>
              <a:rPr lang="fi-FI" dirty="0"/>
              <a:t>Syyskuu – joulukuu 2023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DFE3A94-8920-15CE-B107-A19213F2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41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Johdanto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772400" cy="4114800"/>
          </a:xfrm>
        </p:spPr>
        <p:txBody>
          <a:bodyPr/>
          <a:lstStyle/>
          <a:p>
            <a:r>
              <a:rPr lang="fi-FI" sz="2000"/>
              <a:t>Lentotuhka on soodakattilassa syntyvä sivuvirta, joka suurimmaksi osaksi kierrätetään takaisin kemikaalikiertoon, mutta pieni osa liuotetaan ja johdetaan jätevesiin</a:t>
            </a:r>
          </a:p>
          <a:p>
            <a:r>
              <a:rPr lang="fi-FI" sz="2000"/>
              <a:t>Vesistöjen laatunormeihin odotetaan lähitulevaisuudessa kiristystä</a:t>
            </a:r>
          </a:p>
          <a:p>
            <a:pPr lvl="1"/>
            <a:r>
              <a:rPr lang="fi-FI" sz="1600"/>
              <a:t>Löydettävä  teknistaloudellisesti toteutuskelpoisia ja resurssitehokkaita käsittelymenetelmiä</a:t>
            </a:r>
          </a:p>
          <a:p>
            <a:endParaRPr lang="fi-FI" sz="2000"/>
          </a:p>
          <a:p>
            <a:r>
              <a:rPr lang="fi-FI" sz="2000"/>
              <a:t>Työn tavoite: Selvittää kirjallisuuskatsauksena soodakattilan lentotuhkan suolojen erotusmenetelmiä, sekä mahdollisia </a:t>
            </a:r>
            <a:r>
              <a:rPr lang="fi-FI" sz="2000" err="1"/>
              <a:t>len</a:t>
            </a:r>
            <a:r>
              <a:rPr lang="en-US" sz="2000" err="1"/>
              <a:t>totuhkan</a:t>
            </a:r>
            <a:r>
              <a:rPr lang="en-US" sz="2000"/>
              <a:t> ja </a:t>
            </a:r>
            <a:r>
              <a:rPr lang="en-US" sz="2000" err="1"/>
              <a:t>lentotuhkan</a:t>
            </a:r>
            <a:r>
              <a:rPr lang="en-US" sz="2000"/>
              <a:t> </a:t>
            </a:r>
            <a:r>
              <a:rPr lang="en-US" sz="2000" err="1"/>
              <a:t>suolojen</a:t>
            </a:r>
            <a:r>
              <a:rPr lang="en-US" sz="2000"/>
              <a:t> </a:t>
            </a:r>
            <a:r>
              <a:rPr lang="en-US" sz="2000" err="1"/>
              <a:t>hyötykäyttökohteita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56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1DB21D-008D-5820-5398-237C3A3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/>
              <a:t>Työn rakenne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D5BC1D-6D95-80E0-8019-AB2409261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93682"/>
            <a:ext cx="3886200" cy="4114800"/>
          </a:xfrm>
        </p:spPr>
        <p:txBody>
          <a:bodyPr/>
          <a:lstStyle/>
          <a:p>
            <a:r>
              <a:rPr lang="fi-FI" sz="2000"/>
              <a:t>Ennen aiheen käsittelyä pohjustus soodakattilasta ja sen keskeisimmistä toiminnoista yleisellä tasolla</a:t>
            </a:r>
          </a:p>
          <a:p>
            <a:pPr lvl="1"/>
            <a:r>
              <a:rPr lang="fi-FI" sz="2000"/>
              <a:t>Merkitys sellunvalmistuksessa</a:t>
            </a:r>
          </a:p>
          <a:p>
            <a:pPr lvl="1"/>
            <a:r>
              <a:rPr lang="fi-FI" sz="2000"/>
              <a:t>Päätehtävät</a:t>
            </a:r>
          </a:p>
          <a:p>
            <a:pPr lvl="1"/>
            <a:r>
              <a:rPr lang="fi-FI" sz="2000"/>
              <a:t>Rakenne</a:t>
            </a:r>
          </a:p>
          <a:p>
            <a:pPr lvl="1"/>
            <a:r>
              <a:rPr lang="fi-FI" sz="2000"/>
              <a:t>Tulipesäprosessit ja tulipesän ilmiöt</a:t>
            </a:r>
          </a:p>
          <a:p>
            <a:pPr lvl="1"/>
            <a:r>
              <a:rPr lang="fi-FI" sz="2000"/>
              <a:t>Vesi-höyry –järjestelmän esittely</a:t>
            </a:r>
          </a:p>
          <a:p>
            <a:pPr lvl="1"/>
            <a:r>
              <a:rPr lang="fi-FI" sz="2000"/>
              <a:t>Tuhkan muodostumien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Kuva 4" descr="Kuva, joka sisältää kohteen teksti, Fontti, kuvakaappaus, numero&#10;&#10;Kuvaus luotu automaattisesti">
            <a:extLst>
              <a:ext uri="{FF2B5EF4-FFF2-40B4-BE49-F238E27FC236}">
                <a16:creationId xmlns:a16="http://schemas.microsoft.com/office/drawing/2014/main" id="{AFAAF46E-5360-D1A3-7910-373EBE3EA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3365" y="1793682"/>
            <a:ext cx="3674835" cy="431065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97DBB34-0149-2738-702D-0B08096D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43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C08072-5BA6-BD96-3218-D12B017AC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Tuhkan koostumus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B269DF-DD17-4908-8687-081810B2B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Oleellinen tieto erotuksen ja hyötykäytön kannalta</a:t>
            </a:r>
          </a:p>
          <a:p>
            <a:r>
              <a:rPr lang="fi-FI" dirty="0"/>
              <a:t>Tuhkan koostumus kerättiin kirjallisuuslähteistä</a:t>
            </a:r>
          </a:p>
          <a:p>
            <a:endParaRPr lang="fi-FI" dirty="0"/>
          </a:p>
          <a:p>
            <a:r>
              <a:rPr lang="fi-FI" dirty="0"/>
              <a:t>Koostumus: Natriumsulfaattia noin 79–85 % ja natriumkarbonaattia noin 8–15 %</a:t>
            </a:r>
          </a:p>
          <a:p>
            <a:r>
              <a:rPr lang="fi-FI" dirty="0"/>
              <a:t>Lisäksi pieniä määriä muita suoloja: natriumkloridi, kaliumsulfaatti, kaliumkarbonaatti ja kaliumkloridi</a:t>
            </a:r>
          </a:p>
          <a:p>
            <a:r>
              <a:rPr lang="fi-FI" dirty="0"/>
              <a:t>Vaihtelua esiintyy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2E63ACC-73FE-6978-DFC4-00F7C1E9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27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88BDD-5286-85D9-E374-84FA26E1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Erotusmenetelmät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084E5A-90A8-BA3A-B4BF-E25D1F2B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99" y="1647245"/>
            <a:ext cx="8164002" cy="4114800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Uutto</a:t>
            </a:r>
          </a:p>
          <a:p>
            <a:r>
              <a:rPr lang="fi-FI" sz="2000" dirty="0"/>
              <a:t>Kalium ja kloori liukenevat, prosessiaineet eivät</a:t>
            </a:r>
          </a:p>
          <a:p>
            <a:r>
              <a:rPr lang="fi-FI" sz="2000" dirty="0"/>
              <a:t>Käynnin aikaista tietoa: </a:t>
            </a:r>
            <a:r>
              <a:rPr lang="fi-FI" sz="2000" dirty="0" err="1"/>
              <a:t>Aracruz</a:t>
            </a:r>
            <a:r>
              <a:rPr lang="fi-FI" sz="2000" dirty="0"/>
              <a:t>, Brasilia 2002 ja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Evadale</a:t>
            </a:r>
            <a:r>
              <a:rPr lang="fi-FI" sz="2000" dirty="0"/>
              <a:t>, Texas, 2009</a:t>
            </a:r>
          </a:p>
          <a:p>
            <a:pPr lvl="1"/>
            <a:r>
              <a:rPr lang="fi-FI" dirty="0"/>
              <a:t>Klooria ja kaliumia poistettu 50–70 % ja natriumin talteenotto noin 80 %</a:t>
            </a:r>
          </a:p>
          <a:p>
            <a:r>
              <a:rPr lang="fi-FI" sz="2000" dirty="0"/>
              <a:t>Parhaat olosuhteet uutolle: 60 °C lämpötila, tuhkan pitoisuus 50 p-% ja pH 9,0</a:t>
            </a:r>
          </a:p>
          <a:p>
            <a:pPr lvl="1"/>
            <a:r>
              <a:rPr lang="fi-FI" dirty="0"/>
              <a:t>Natriumsulfaatin saanto 84 p-%, kloridia ja kaliumia poistettu 97 p-%</a:t>
            </a:r>
          </a:p>
          <a:p>
            <a:r>
              <a:rPr lang="fi-FI" sz="2000" dirty="0"/>
              <a:t>Käänteisuuttotekniikalla haitallisten hivenaineiden poisto</a:t>
            </a:r>
          </a:p>
          <a:p>
            <a:pPr lvl="1"/>
            <a:r>
              <a:rPr lang="fi-FI" dirty="0"/>
              <a:t>Ko. tekniikalla kaikki kadmium ja sinkki, sekä 80–90 % lyijystä saatu poistettua</a:t>
            </a:r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1E6C0CC-1D16-F6D6-0F00-329A15DC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62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6C97A1-35B8-98C2-4764-3D358067B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Erotusmenetelmät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7888FC-2816-C4D7-EE12-674E2171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Kiteytys</a:t>
            </a:r>
          </a:p>
          <a:p>
            <a:r>
              <a:rPr lang="fi-FI" dirty="0"/>
              <a:t>Haihdutuskiteytys</a:t>
            </a:r>
          </a:p>
          <a:p>
            <a:r>
              <a:rPr lang="fi-FI" dirty="0"/>
              <a:t>Tuhkan vesiliuosta haihdutetaan, jolloin natriumsulfaatti kiteytyy ensin</a:t>
            </a:r>
          </a:p>
          <a:p>
            <a:r>
              <a:rPr lang="fi-FI" dirty="0"/>
              <a:t>Kiteytyslaitteistoja käytössä laajalti. </a:t>
            </a:r>
          </a:p>
          <a:p>
            <a:pPr lvl="1"/>
            <a:r>
              <a:rPr lang="fi-FI" dirty="0"/>
              <a:t>Kaupalliset laitteistot pystyneet poistamaan 90–99 % kloorista, 70–90 % kaliumista ja natriumin talteenotto 80–90 %</a:t>
            </a:r>
          </a:p>
          <a:p>
            <a:r>
              <a:rPr lang="fi-FI" dirty="0"/>
              <a:t>Olemassa myös laitteisto, johon yhdistetty kaliumsulfaattikristallien valmistus lannoitekäyttöön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815002-BF18-A9C3-517F-6D3EEB57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235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ABB7A9-BBE0-D392-F75E-5EE21B53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Erotusmenetelmät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1B40E0-6A76-E661-AF22-AE7DC60D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Jäähdytyskiteytys</a:t>
            </a:r>
          </a:p>
          <a:p>
            <a:r>
              <a:rPr lang="fi-FI"/>
              <a:t>Tuhkan vesiliuosta jäähdytetään, jolloin natriumsulfaattikiteitä muodostuu</a:t>
            </a:r>
          </a:p>
          <a:p>
            <a:r>
              <a:rPr lang="fi-FI"/>
              <a:t>Saatuja tuloksia: poistettu 90 % kloorista, 75 % kaliumista ja natriumin talteenotto 70 %.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57B5CA6-689B-68FB-550E-1D912ECB9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Opinnäytetöiden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webinaari</a:t>
            </a:r>
            <a:r>
              <a:rPr kumimoji="0" lang="en-US" alt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2024</a:t>
            </a:r>
            <a:endParaRPr kumimoji="0" lang="fi-FI" alt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3893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9F9F9F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9F9F9F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C9F30143E2C8438A5894D2AE451FE7" ma:contentTypeVersion="14" ma:contentTypeDescription="Create a new document." ma:contentTypeScope="" ma:versionID="a9e88a24127dfd92ff5eec02969d9d81">
  <xsd:schema xmlns:xsd="http://www.w3.org/2001/XMLSchema" xmlns:xs="http://www.w3.org/2001/XMLSchema" xmlns:p="http://schemas.microsoft.com/office/2006/metadata/properties" xmlns:ns2="188d7f79-974a-4e01-90b3-dac4ca23f6c3" xmlns:ns3="3b867965-0f7f-46e3-830a-6182f13fad49" targetNamespace="http://schemas.microsoft.com/office/2006/metadata/properties" ma:root="true" ma:fieldsID="9311b554f48937a8e4303356af478a4f" ns2:_="" ns3:_="">
    <xsd:import namespace="188d7f79-974a-4e01-90b3-dac4ca23f6c3"/>
    <xsd:import namespace="3b867965-0f7f-46e3-830a-6182f13fad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7f79-974a-4e01-90b3-dac4ca23f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a44f826-d9d4-4f4d-b061-51c0d85fd7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67965-0f7f-46e3-830a-6182f13fad4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4985a73-9ae4-4344-a3bc-dde79e12c3f7}" ma:internalName="TaxCatchAll" ma:showField="CatchAllData" ma:web="3b867965-0f7f-46e3-830a-6182f13fad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867965-0f7f-46e3-830a-6182f13fad49" xsi:nil="true"/>
    <lcf76f155ced4ddcb4097134ff3c332f xmlns="188d7f79-974a-4e01-90b3-dac4ca23f6c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6743C5-5A68-4138-B855-2E0959BA70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774BCC-37D5-4B2B-8DE1-F5565D37177A}">
  <ds:schemaRefs>
    <ds:schemaRef ds:uri="188d7f79-974a-4e01-90b3-dac4ca23f6c3"/>
    <ds:schemaRef ds:uri="3b867965-0f7f-46e3-830a-6182f13fad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3162919-E6BC-470B-B96C-CB1818C5D5FF}">
  <ds:schemaRefs>
    <ds:schemaRef ds:uri="188d7f79-974a-4e01-90b3-dac4ca23f6c3"/>
    <ds:schemaRef ds:uri="3b867965-0f7f-46e3-830a-6182f13fad4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726</Words>
  <Application>Microsoft Office PowerPoint</Application>
  <PresentationFormat>Näytössä katseltava diaesitys (4:3)</PresentationFormat>
  <Paragraphs>247</Paragraphs>
  <Slides>16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 Narrow</vt:lpstr>
      <vt:lpstr>Calibri</vt:lpstr>
      <vt:lpstr>Times New Roman</vt:lpstr>
      <vt:lpstr>Default Design</vt:lpstr>
      <vt:lpstr>1_Default Design</vt:lpstr>
      <vt:lpstr>Kandidaatintyö: Soodakattilan tuhkan suolojen erotus ja hyötykäyttömahdollisuudet</vt:lpstr>
      <vt:lpstr>Sisältö</vt:lpstr>
      <vt:lpstr>Johdanto</vt:lpstr>
      <vt:lpstr>Johdanto</vt:lpstr>
      <vt:lpstr>Työn rakenne</vt:lpstr>
      <vt:lpstr>Tuhkan koostumus</vt:lpstr>
      <vt:lpstr>Erotusmenetelmät</vt:lpstr>
      <vt:lpstr>Erotusmenetelmät</vt:lpstr>
      <vt:lpstr>Erotusmenetelmät</vt:lpstr>
      <vt:lpstr>Erotusmenetelmät</vt:lpstr>
      <vt:lpstr>Erotusmenetelmät</vt:lpstr>
      <vt:lpstr>Hyötykäyttömahdollisuudet</vt:lpstr>
      <vt:lpstr>Hyötykäyttömahdollisuudet</vt:lpstr>
      <vt:lpstr>Yhteenveto</vt:lpstr>
      <vt:lpstr>Yhteenveto</vt:lpstr>
      <vt:lpstr>PowerPoint-esitys</vt:lpstr>
    </vt:vector>
  </TitlesOfParts>
  <Company>Finnish Recovery Boiler Committee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Soodakattilapäivät 2010</dc:title>
  <dc:creator>Lampinen, Paivi</dc:creator>
  <cp:lastModifiedBy>Jenna Ylimäki</cp:lastModifiedBy>
  <cp:revision>2</cp:revision>
  <cp:lastPrinted>2018-10-02T09:33:36Z</cp:lastPrinted>
  <dcterms:created xsi:type="dcterms:W3CDTF">1995-06-17T23:31:02Z</dcterms:created>
  <dcterms:modified xsi:type="dcterms:W3CDTF">2024-01-22T13:52:37Z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0x01010040C9F30143E2C8438A5894D2AE451FE7</vt:lpwstr>
  </property>
  <property fmtid="{D5CDD505-2E9C-101B-9397-08002B2CF9AE}" pid="3" name="MediaServiceImageTags">
    <vt:lpwstr/>
  </property>
</Properties>
</file>