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661" r:id="rId5"/>
  </p:sldMasterIdLst>
  <p:notesMasterIdLst>
    <p:notesMasterId r:id="rId22"/>
  </p:notesMasterIdLst>
  <p:handoutMasterIdLst>
    <p:handoutMasterId r:id="rId23"/>
  </p:handoutMasterIdLst>
  <p:sldIdLst>
    <p:sldId id="548" r:id="rId6"/>
    <p:sldId id="495" r:id="rId7"/>
    <p:sldId id="560" r:id="rId8"/>
    <p:sldId id="549" r:id="rId9"/>
    <p:sldId id="561" r:id="rId10"/>
    <p:sldId id="563" r:id="rId11"/>
    <p:sldId id="567" r:id="rId12"/>
    <p:sldId id="564" r:id="rId13"/>
    <p:sldId id="568" r:id="rId14"/>
    <p:sldId id="569" r:id="rId15"/>
    <p:sldId id="570" r:id="rId16"/>
    <p:sldId id="565" r:id="rId17"/>
    <p:sldId id="571" r:id="rId18"/>
    <p:sldId id="566" r:id="rId19"/>
    <p:sldId id="572" r:id="rId20"/>
    <p:sldId id="552" r:id="rId21"/>
  </p:sldIdLst>
  <p:sldSz cx="9144000" cy="6858000" type="screen4x3"/>
  <p:notesSz cx="6805613" cy="9944100"/>
  <p:defaultTextStyle>
    <a:defPPr>
      <a:defRPr lang="fi-FI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898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F2A05DC7-D7ED-271C-5BB3-EE0CB4744911}" name="Kärkkäinen, Emma" initials="KE" userId="S::emma.karkkainen@afry.com::c0f79d9a-c7a1-4c3a-a3fb-6aa9ca8ad3e7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0066FF"/>
    <a:srgbClr val="0000FF"/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4B24D70-1D6E-4509-B863-038E47373858}" v="80" dt="2024-01-22T10:34:23.621"/>
  </p1510:revLst>
</p1510:revInfo>
</file>

<file path=ppt/tableStyles.xml><?xml version="1.0" encoding="utf-8"?>
<a:tblStyleLst xmlns:a="http://schemas.openxmlformats.org/drawingml/2006/main" def="{5C22544A-7EE6-4342-B048-85BDC9FD1C3A}"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7292A2E-F333-43FB-9621-5CBBE7FDCDCB}" styleName="Vaalea tyyli 2 - Korostus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1E171933-4619-4E11-9A3F-F7608DF75F80}" styleName="Normaali tyyli 1 - Korostus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793D81CF-94F2-401A-BA57-92F5A7B2D0C5}" styleName="Normaali tyyli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616DA210-FB5B-4158-B5E0-FEB733F419BA}" styleName="Vaalea tyyli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ED083AE6-46FA-4A59-8FB0-9F97EB10719F}" styleName="Vaalea tyyli 3 - Korostus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0505E3EF-67EA-436B-97B2-0124C06EBD24}" styleName="Normaali tyyli 4 - Korostus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1203" y="54"/>
      </p:cViewPr>
      <p:guideLst>
        <p:guide orient="horz" pos="898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openxmlformats.org/officeDocument/2006/relationships/slide" Target="slides/slide16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microsoft.com/office/2018/10/relationships/authors" Target="author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presProps" Target="presProp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handoutMaster" Target="handoutMasters/handoutMaster1.xml"/><Relationship Id="rId28" Type="http://schemas.microsoft.com/office/2015/10/relationships/revisionInfo" Target="revisionInfo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997" cy="4969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9944" tIns="0" rIns="19944" bIns="0" numCol="1" anchor="t" anchorCtr="0" compatLnSpc="1">
            <a:prstTxWarp prst="textNoShape">
              <a:avLst/>
            </a:prstTxWarp>
          </a:bodyPr>
          <a:lstStyle>
            <a:lvl1pPr defTabSz="957263">
              <a:defRPr sz="1100" i="1"/>
            </a:lvl1pPr>
          </a:lstStyle>
          <a:p>
            <a:pPr>
              <a:defRPr/>
            </a:pPr>
            <a:endParaRPr lang="fi-FI" altLang="fi-FI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5616" y="0"/>
            <a:ext cx="2949997" cy="4969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9944" tIns="0" rIns="19944" bIns="0" numCol="1" anchor="t" anchorCtr="0" compatLnSpc="1">
            <a:prstTxWarp prst="textNoShape">
              <a:avLst/>
            </a:prstTxWarp>
          </a:bodyPr>
          <a:lstStyle>
            <a:lvl1pPr algn="r" defTabSz="957263">
              <a:defRPr sz="1100" i="1"/>
            </a:lvl1pPr>
          </a:lstStyle>
          <a:p>
            <a:pPr>
              <a:defRPr/>
            </a:pPr>
            <a:endParaRPr lang="fi-FI" altLang="fi-FI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7133"/>
            <a:ext cx="2949997" cy="4969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9944" tIns="0" rIns="19944" bIns="0" numCol="1" anchor="b" anchorCtr="0" compatLnSpc="1">
            <a:prstTxWarp prst="textNoShape">
              <a:avLst/>
            </a:prstTxWarp>
          </a:bodyPr>
          <a:lstStyle>
            <a:lvl1pPr defTabSz="957263">
              <a:defRPr sz="1100" i="1"/>
            </a:lvl1pPr>
          </a:lstStyle>
          <a:p>
            <a:pPr>
              <a:defRPr/>
            </a:pPr>
            <a:endParaRPr lang="fi-FI" altLang="fi-FI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5616" y="9447133"/>
            <a:ext cx="2949997" cy="4969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9944" tIns="0" rIns="19944" bIns="0" numCol="1" anchor="b" anchorCtr="0" compatLnSpc="1">
            <a:prstTxWarp prst="textNoShape">
              <a:avLst/>
            </a:prstTxWarp>
          </a:bodyPr>
          <a:lstStyle>
            <a:lvl1pPr algn="r" defTabSz="957263">
              <a:defRPr sz="1100" i="1"/>
            </a:lvl1pPr>
          </a:lstStyle>
          <a:p>
            <a:pPr>
              <a:defRPr/>
            </a:pPr>
            <a:fld id="{DCECE86E-BAB6-4EE4-913E-78BFA984DF4F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6180485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997" cy="4969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9944" tIns="0" rIns="19944" bIns="0" numCol="1" anchor="t" anchorCtr="0" compatLnSpc="1">
            <a:prstTxWarp prst="textNoShape">
              <a:avLst/>
            </a:prstTxWarp>
          </a:bodyPr>
          <a:lstStyle>
            <a:lvl1pPr defTabSz="957263">
              <a:defRPr sz="1100" i="1"/>
            </a:lvl1pPr>
          </a:lstStyle>
          <a:p>
            <a:pPr>
              <a:defRPr/>
            </a:pPr>
            <a:endParaRPr lang="fi-FI" altLang="fi-FI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5616" y="0"/>
            <a:ext cx="2949997" cy="4969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9944" tIns="0" rIns="19944" bIns="0" numCol="1" anchor="t" anchorCtr="0" compatLnSpc="1">
            <a:prstTxWarp prst="textNoShape">
              <a:avLst/>
            </a:prstTxWarp>
          </a:bodyPr>
          <a:lstStyle>
            <a:lvl1pPr algn="r" defTabSz="957263">
              <a:defRPr sz="1100" i="1"/>
            </a:lvl1pPr>
          </a:lstStyle>
          <a:p>
            <a:pPr>
              <a:defRPr/>
            </a:pPr>
            <a:endParaRPr lang="fi-FI" altLang="fi-FI"/>
          </a:p>
        </p:txBody>
      </p:sp>
      <p:sp>
        <p:nvSpPr>
          <p:cNvPr id="870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7100" y="752475"/>
            <a:ext cx="4953000" cy="37147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7204" y="4723567"/>
            <a:ext cx="4991206" cy="44742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395" tIns="48197" rIns="96395" bIns="4819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 altLang="fi-FI" noProof="0"/>
              <a:t>Click to edit Master text styles</a:t>
            </a:r>
          </a:p>
          <a:p>
            <a:pPr lvl="1"/>
            <a:r>
              <a:rPr lang="fi-FI" altLang="fi-FI" noProof="0"/>
              <a:t>Second level</a:t>
            </a:r>
          </a:p>
          <a:p>
            <a:pPr lvl="2"/>
            <a:r>
              <a:rPr lang="fi-FI" altLang="fi-FI" noProof="0"/>
              <a:t>Third level</a:t>
            </a:r>
          </a:p>
          <a:p>
            <a:pPr lvl="3"/>
            <a:r>
              <a:rPr lang="fi-FI" altLang="fi-FI" noProof="0"/>
              <a:t>Fourth level</a:t>
            </a:r>
          </a:p>
          <a:p>
            <a:pPr lvl="4"/>
            <a:r>
              <a:rPr lang="fi-FI" altLang="fi-FI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7133"/>
            <a:ext cx="2949997" cy="4969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9944" tIns="0" rIns="19944" bIns="0" numCol="1" anchor="b" anchorCtr="0" compatLnSpc="1">
            <a:prstTxWarp prst="textNoShape">
              <a:avLst/>
            </a:prstTxWarp>
          </a:bodyPr>
          <a:lstStyle>
            <a:lvl1pPr defTabSz="957263">
              <a:defRPr sz="1100" i="1"/>
            </a:lvl1pPr>
          </a:lstStyle>
          <a:p>
            <a:pPr>
              <a:defRPr/>
            </a:pPr>
            <a:endParaRPr lang="fi-FI" altLang="fi-FI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5616" y="9447133"/>
            <a:ext cx="2949997" cy="4969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9944" tIns="0" rIns="19944" bIns="0" numCol="1" anchor="b" anchorCtr="0" compatLnSpc="1">
            <a:prstTxWarp prst="textNoShape">
              <a:avLst/>
            </a:prstTxWarp>
          </a:bodyPr>
          <a:lstStyle>
            <a:lvl1pPr algn="r" defTabSz="957263">
              <a:defRPr sz="1100" i="1"/>
            </a:lvl1pPr>
          </a:lstStyle>
          <a:p>
            <a:pPr>
              <a:defRPr/>
            </a:pPr>
            <a:fld id="{81D58128-3F78-4773-8201-0A07AA94D34D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294537635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003300" y="776288"/>
            <a:ext cx="5094288" cy="3819525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46357" y="4861566"/>
            <a:ext cx="5206594" cy="4605004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6192" tIns="48096" rIns="96192" bIns="48096"/>
          <a:lstStyle/>
          <a:p>
            <a:endParaRPr lang="sv-SE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i-FI"/>
              <a:t>Esityksen sisältö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1D58128-3F78-4773-8201-0A07AA94D34D}" type="slidenum">
              <a:rPr lang="fi-FI" altLang="fi-FI" smtClean="0"/>
              <a:pPr>
                <a:defRPr/>
              </a:pPr>
              <a:t>2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201888213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1D58128-3F78-4773-8201-0A07AA94D34D}" type="slidenum">
              <a:rPr lang="fi-FI" altLang="fi-FI" smtClean="0"/>
              <a:pPr>
                <a:defRPr/>
              </a:pPr>
              <a:t>5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379192570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003300" y="776288"/>
            <a:ext cx="5094288" cy="3819525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46357" y="4861566"/>
            <a:ext cx="5206594" cy="4605004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6192" tIns="48096" rIns="96192" bIns="48096"/>
          <a:lstStyle/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999175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fi-FI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 altLang="fi-FI"/>
              <a:t>10&amp;11 October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 altLang="fi-FI"/>
              <a:t>Tapahtuman nimi ja vuosi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160AA7-8E8A-4387-962F-99D6342F471A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30642023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 altLang="fi-FI"/>
              <a:t>10&amp;11 October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 altLang="fi-FI"/>
              <a:t>Tapahtuman nimi ja vuosi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99C37D-57D4-4D3C-B02E-0935653146DB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39869210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 altLang="fi-FI"/>
              <a:t>10&amp;11 October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 altLang="fi-FI"/>
              <a:t>Tapahtuman nimi ja vuosi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404B83-D60B-4D04-9F4F-24E20386F5E6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93079555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fi-FI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 altLang="fi-FI"/>
              <a:t>10&amp;11 October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fi-FI"/>
              <a:t>Tapahtuman nimi ja vuosi</a:t>
            </a:r>
            <a:endParaRPr lang="fi-FI" altLang="fi-FI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160AA7-8E8A-4387-962F-99D6342F471A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93200762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3pPr>
              <a:defRPr sz="1800"/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 altLang="fi-FI"/>
              <a:t>10&amp;11 October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fi-FI"/>
              <a:t>Tapahtuman nimi ja vuosi</a:t>
            </a:r>
            <a:endParaRPr lang="fi-FI" altLang="fi-FI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D2C924-D825-43CE-8D51-1211A3096B68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66340298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 altLang="fi-FI"/>
              <a:t>10&amp;11 October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fi-FI"/>
              <a:t>Tapahtuman nimi ja vuosi</a:t>
            </a:r>
            <a:endParaRPr lang="fi-FI" altLang="fi-FI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B2086E-0C55-4A23-ABB7-26B7FE03C041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270750020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 altLang="fi-FI"/>
              <a:t>10&amp;11 October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fi-FI"/>
              <a:t>Tapahtuman nimi ja vuosi</a:t>
            </a:r>
            <a:endParaRPr lang="fi-FI" altLang="fi-FI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25EA7A-961B-48D3-8743-54BE63B992E7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254684135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 altLang="fi-FI"/>
              <a:t>10&amp;11 October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fi-FI"/>
              <a:t>Tapahtuman nimi ja vuosi</a:t>
            </a:r>
            <a:endParaRPr lang="fi-FI" altLang="fi-FI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A1911A-093E-421F-AD5B-1E75672D540D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417053376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 altLang="fi-FI"/>
              <a:t>10&amp;11 October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fi-FI"/>
              <a:t>Tapahtuman nimi ja vuosi</a:t>
            </a:r>
            <a:endParaRPr lang="fi-FI" altLang="fi-FI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CD6D6F-C8E5-4233-AB00-ABAEA513DEF1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201721923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bg>
      <p:bgPr>
        <a:blipFill dpi="0" rotWithShape="1">
          <a:blip r:embed="rId2">
            <a:alphaModFix amt="22000"/>
            <a:lum/>
          </a:blip>
          <a:srcRect/>
          <a:stretch>
            <a:fillRect l="-1000" r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fi-FI" altLang="fi-FI"/>
              <a:t>10&amp;11 October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fi-FI"/>
              <a:t>Tapahtuman nimi ja vuosi</a:t>
            </a:r>
            <a:endParaRPr lang="fi-FI" alt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FD42F10-BC09-4E80-B99A-02AA17A1A965}" type="slidenum">
              <a:rPr lang="fi-FI" altLang="fi-FI" smtClean="0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123646722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 altLang="fi-FI"/>
              <a:t>10&amp;11 October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fi-FI"/>
              <a:t>Tapahtuman nimi ja vuosi</a:t>
            </a:r>
            <a:endParaRPr lang="fi-FI" altLang="fi-FI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B6A240-1A30-4089-8300-C518F926F9BA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9483384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3pPr>
              <a:defRPr sz="1800"/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 altLang="fi-FI"/>
              <a:t>10&amp;11 October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 altLang="fi-FI"/>
              <a:t>Tapahtuman nimi ja vuosi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D2C924-D825-43CE-8D51-1211A3096B68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137370413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i-FI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 altLang="fi-FI"/>
              <a:t>10&amp;11 October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fi-FI"/>
              <a:t>Tapahtuman nimi ja vuosi</a:t>
            </a:r>
            <a:endParaRPr lang="fi-FI" altLang="fi-FI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723775-8CF1-4025-94BD-0119C1601863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180779025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 altLang="fi-FI"/>
              <a:t>10&amp;11 October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fi-FI"/>
              <a:t>Tapahtuman nimi ja vuosi</a:t>
            </a:r>
            <a:endParaRPr lang="fi-FI" altLang="fi-FI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99C37D-57D4-4D3C-B02E-0935653146DB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131220300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 altLang="fi-FI"/>
              <a:t>10&amp;11 October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fi-FI"/>
              <a:t>Tapahtuman nimi ja vuosi</a:t>
            </a:r>
            <a:endParaRPr lang="fi-FI" altLang="fi-FI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404B83-D60B-4D04-9F4F-24E20386F5E6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355683501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85800" y="609600"/>
            <a:ext cx="7772400" cy="54864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fi-FI"/>
              <a:t>10&amp;11 October</a:t>
            </a:r>
            <a:endParaRPr lang="sv-S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Tapahtuman nimi ja vuosi</a:t>
            </a:r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A03DBA38-AC7A-459A-A9A0-05543C61D3F4}" type="slidenum">
              <a:rPr lang="sv-SE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472358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 altLang="fi-FI"/>
              <a:t>10&amp;11 October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 altLang="fi-FI"/>
              <a:t>Tapahtuman nimi ja vuosi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B2086E-0C55-4A23-ABB7-26B7FE03C041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38857752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 altLang="fi-FI"/>
              <a:t>10&amp;11 October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 altLang="fi-FI"/>
              <a:t>Tapahtuman nimi ja vuosi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25EA7A-961B-48D3-8743-54BE63B992E7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3369675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 altLang="fi-FI"/>
              <a:t>10&amp;11 October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 altLang="fi-FI"/>
              <a:t>Tapahtuman nimi ja vuosi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A1911A-093E-421F-AD5B-1E75672D540D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9238099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 altLang="fi-FI"/>
              <a:t>10&amp;11 October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 altLang="fi-FI"/>
              <a:t>Tapahtuman nimi ja vuosi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CD6D6F-C8E5-4233-AB00-ABAEA513DEF1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7517345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 altLang="fi-FI"/>
              <a:t>10&amp;11 October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 altLang="fi-FI"/>
              <a:t>Tapahtuman nimi ja vuosi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6BA43B-C553-4B44-BE8C-D94567101C98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1973296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 altLang="fi-FI"/>
              <a:t>10&amp;11 October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 altLang="fi-FI"/>
              <a:t>Tapahtuman nimi ja vuosi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B6A240-1A30-4089-8300-C518F926F9BA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35724349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i-FI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 altLang="fi-FI"/>
              <a:t>10&amp;11 October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 altLang="fi-FI"/>
              <a:t>Tapahtuman nimi ja vuosi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723775-8CF1-4025-94BD-0119C1601863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35988763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8"/>
          <p:cNvSpPr>
            <a:spLocks noChangeArrowheads="1"/>
          </p:cNvSpPr>
          <p:nvPr userDrawn="1"/>
        </p:nvSpPr>
        <p:spPr bwMode="auto">
          <a:xfrm>
            <a:off x="274638" y="6253163"/>
            <a:ext cx="8594725" cy="46037"/>
          </a:xfrm>
          <a:prstGeom prst="rect">
            <a:avLst/>
          </a:prstGeom>
          <a:solidFill>
            <a:srgbClr val="0066FF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round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endParaRPr lang="fi-FI" altLang="fi-FI"/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i-FI" altLang="fi-FI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 altLang="fi-FI" err="1"/>
              <a:t>Click</a:t>
            </a:r>
            <a:r>
              <a:rPr lang="fi-FI" altLang="fi-FI"/>
              <a:t> to </a:t>
            </a:r>
            <a:r>
              <a:rPr lang="fi-FI" altLang="fi-FI" err="1"/>
              <a:t>edit</a:t>
            </a:r>
            <a:r>
              <a:rPr lang="fi-FI" altLang="fi-FI"/>
              <a:t> </a:t>
            </a:r>
            <a:r>
              <a:rPr lang="fi-FI" altLang="fi-FI" err="1"/>
              <a:t>Master</a:t>
            </a:r>
            <a:r>
              <a:rPr lang="fi-FI" altLang="fi-FI"/>
              <a:t> </a:t>
            </a:r>
            <a:r>
              <a:rPr lang="fi-FI" altLang="fi-FI" err="1"/>
              <a:t>text</a:t>
            </a:r>
            <a:r>
              <a:rPr lang="fi-FI" altLang="fi-FI"/>
              <a:t> </a:t>
            </a:r>
            <a:r>
              <a:rPr lang="fi-FI" altLang="fi-FI" err="1"/>
              <a:t>styles</a:t>
            </a:r>
            <a:endParaRPr lang="fi-FI" altLang="fi-FI"/>
          </a:p>
          <a:p>
            <a:pPr lvl="1"/>
            <a:r>
              <a:rPr lang="fi-FI" altLang="fi-FI"/>
              <a:t>Second </a:t>
            </a:r>
            <a:r>
              <a:rPr lang="fi-FI" altLang="fi-FI" err="1"/>
              <a:t>level</a:t>
            </a:r>
            <a:endParaRPr lang="fi-FI" altLang="fi-FI"/>
          </a:p>
          <a:p>
            <a:pPr lvl="2"/>
            <a:r>
              <a:rPr lang="fi-FI" altLang="fi-FI"/>
              <a:t>Third </a:t>
            </a:r>
            <a:r>
              <a:rPr lang="fi-FI" altLang="fi-FI" err="1"/>
              <a:t>level</a:t>
            </a:r>
            <a:endParaRPr lang="fi-FI" altLang="fi-FI"/>
          </a:p>
          <a:p>
            <a:pPr lvl="3"/>
            <a:r>
              <a:rPr lang="fi-FI" altLang="fi-FI" err="1"/>
              <a:t>Fourth</a:t>
            </a:r>
            <a:r>
              <a:rPr lang="fi-FI" altLang="fi-FI"/>
              <a:t> </a:t>
            </a:r>
            <a:r>
              <a:rPr lang="fi-FI" altLang="fi-FI" err="1"/>
              <a:t>level</a:t>
            </a:r>
            <a:endParaRPr lang="fi-FI" altLang="fi-FI"/>
          </a:p>
          <a:p>
            <a:pPr lvl="4"/>
            <a:r>
              <a:rPr lang="fi-FI" altLang="fi-FI" err="1"/>
              <a:t>Fifth</a:t>
            </a:r>
            <a:r>
              <a:rPr lang="fi-FI" altLang="fi-FI"/>
              <a:t> </a:t>
            </a:r>
            <a:r>
              <a:rPr lang="fi-FI" altLang="fi-FI" err="1"/>
              <a:t>level</a:t>
            </a:r>
            <a:endParaRPr lang="fi-FI" altLang="fi-FI"/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fi-FI" altLang="fi-FI"/>
              <a:t>10&amp;11 October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fi-FI" altLang="fi-FI"/>
              <a:t>Tapahtuman nimi ja vuosi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FD42F10-BC09-4E80-B99A-02AA17A1A965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  <p:pic>
        <p:nvPicPr>
          <p:cNvPr id="1032" name="Picture 9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188913"/>
            <a:ext cx="2681288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8"/>
          <p:cNvSpPr>
            <a:spLocks noChangeArrowheads="1"/>
          </p:cNvSpPr>
          <p:nvPr userDrawn="1"/>
        </p:nvSpPr>
        <p:spPr bwMode="auto">
          <a:xfrm>
            <a:off x="274638" y="6253163"/>
            <a:ext cx="8594725" cy="46037"/>
          </a:xfrm>
          <a:prstGeom prst="rect">
            <a:avLst/>
          </a:prstGeom>
          <a:solidFill>
            <a:srgbClr val="0066FF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round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endParaRPr lang="fi-FI" altLang="fi-FI"/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i-FI" altLang="fi-FI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 altLang="fi-FI" err="1"/>
              <a:t>Click</a:t>
            </a:r>
            <a:r>
              <a:rPr lang="fi-FI" altLang="fi-FI"/>
              <a:t> to </a:t>
            </a:r>
            <a:r>
              <a:rPr lang="fi-FI" altLang="fi-FI" err="1"/>
              <a:t>edit</a:t>
            </a:r>
            <a:r>
              <a:rPr lang="fi-FI" altLang="fi-FI"/>
              <a:t> </a:t>
            </a:r>
            <a:r>
              <a:rPr lang="fi-FI" altLang="fi-FI" err="1"/>
              <a:t>Master</a:t>
            </a:r>
            <a:r>
              <a:rPr lang="fi-FI" altLang="fi-FI"/>
              <a:t> </a:t>
            </a:r>
            <a:r>
              <a:rPr lang="fi-FI" altLang="fi-FI" err="1"/>
              <a:t>text</a:t>
            </a:r>
            <a:r>
              <a:rPr lang="fi-FI" altLang="fi-FI"/>
              <a:t> </a:t>
            </a:r>
            <a:r>
              <a:rPr lang="fi-FI" altLang="fi-FI" err="1"/>
              <a:t>styles</a:t>
            </a:r>
            <a:endParaRPr lang="fi-FI" altLang="fi-FI"/>
          </a:p>
          <a:p>
            <a:pPr lvl="1"/>
            <a:r>
              <a:rPr lang="fi-FI" altLang="fi-FI"/>
              <a:t>Second </a:t>
            </a:r>
            <a:r>
              <a:rPr lang="fi-FI" altLang="fi-FI" err="1"/>
              <a:t>level</a:t>
            </a:r>
            <a:endParaRPr lang="fi-FI" altLang="fi-FI"/>
          </a:p>
          <a:p>
            <a:pPr lvl="2"/>
            <a:r>
              <a:rPr lang="fi-FI" altLang="fi-FI"/>
              <a:t>Third </a:t>
            </a:r>
            <a:r>
              <a:rPr lang="fi-FI" altLang="fi-FI" err="1"/>
              <a:t>level</a:t>
            </a:r>
            <a:endParaRPr lang="fi-FI" altLang="fi-FI"/>
          </a:p>
          <a:p>
            <a:pPr lvl="3"/>
            <a:r>
              <a:rPr lang="fi-FI" altLang="fi-FI" err="1"/>
              <a:t>Fourth</a:t>
            </a:r>
            <a:r>
              <a:rPr lang="fi-FI" altLang="fi-FI"/>
              <a:t> </a:t>
            </a:r>
            <a:r>
              <a:rPr lang="fi-FI" altLang="fi-FI" err="1"/>
              <a:t>level</a:t>
            </a:r>
            <a:endParaRPr lang="fi-FI" altLang="fi-FI"/>
          </a:p>
          <a:p>
            <a:pPr lvl="4"/>
            <a:r>
              <a:rPr lang="fi-FI" altLang="fi-FI" err="1"/>
              <a:t>Fifth</a:t>
            </a:r>
            <a:r>
              <a:rPr lang="fi-FI" altLang="fi-FI"/>
              <a:t> </a:t>
            </a:r>
            <a:r>
              <a:rPr lang="fi-FI" altLang="fi-FI" err="1"/>
              <a:t>level</a:t>
            </a:r>
            <a:endParaRPr lang="fi-FI" altLang="fi-FI"/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fi-FI" altLang="fi-FI"/>
              <a:t>10&amp;11 October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fi-FI"/>
              <a:t>Tapahtuman nimi ja vuosi</a:t>
            </a:r>
            <a:endParaRPr lang="fi-FI" altLang="fi-FI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FD42F10-BC09-4E80-B99A-02AA17A1A965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  <p:pic>
        <p:nvPicPr>
          <p:cNvPr id="1032" name="Picture 9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188913"/>
            <a:ext cx="2681288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917836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blipFill dpi="0" rotWithShape="1">
          <a:blip r:embed="rId3">
            <a:alphaModFix amt="22000"/>
            <a:lum/>
          </a:blip>
          <a:srcRect/>
          <a:stretch>
            <a:fillRect l="-1000" r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19515" y="1568032"/>
            <a:ext cx="9088341" cy="2083005"/>
          </a:xfrm>
        </p:spPr>
        <p:txBody>
          <a:bodyPr/>
          <a:lstStyle/>
          <a:p>
            <a:pPr algn="l"/>
            <a:r>
              <a:rPr lang="en-US" b="1" dirty="0" err="1">
                <a:solidFill>
                  <a:schemeClr val="tx1"/>
                </a:solidFill>
                <a:latin typeface="Arial Narrow"/>
              </a:rPr>
              <a:t>Kandidaatintyö</a:t>
            </a:r>
            <a:r>
              <a:rPr lang="en-US" b="1" dirty="0">
                <a:latin typeface="Arial Narrow"/>
              </a:rPr>
              <a:t>:</a:t>
            </a:r>
            <a:br>
              <a:rPr lang="en-US" b="1" dirty="0">
                <a:latin typeface="Arial Narrow"/>
              </a:rPr>
            </a:br>
            <a:r>
              <a:rPr lang="en-US" b="1" dirty="0" err="1">
                <a:latin typeface="Arial Narrow"/>
              </a:rPr>
              <a:t>Soodakattilan</a:t>
            </a:r>
            <a:r>
              <a:rPr lang="en-US" b="1" dirty="0">
                <a:latin typeface="Arial Narrow"/>
              </a:rPr>
              <a:t> </a:t>
            </a:r>
            <a:r>
              <a:rPr lang="en-US" b="1" dirty="0" err="1">
                <a:latin typeface="Arial Narrow"/>
              </a:rPr>
              <a:t>tuhkan</a:t>
            </a:r>
            <a:r>
              <a:rPr lang="en-US" b="1" dirty="0">
                <a:latin typeface="Arial Narrow"/>
              </a:rPr>
              <a:t> </a:t>
            </a:r>
            <a:r>
              <a:rPr lang="en-US" b="1" dirty="0" err="1">
                <a:latin typeface="Arial Narrow"/>
              </a:rPr>
              <a:t>suolojen</a:t>
            </a:r>
            <a:r>
              <a:rPr lang="en-US" b="1" dirty="0">
                <a:latin typeface="Arial Narrow"/>
              </a:rPr>
              <a:t> </a:t>
            </a:r>
            <a:r>
              <a:rPr lang="en-US" b="1" dirty="0" err="1">
                <a:latin typeface="Arial Narrow"/>
              </a:rPr>
              <a:t>erotus</a:t>
            </a:r>
            <a:r>
              <a:rPr lang="en-US" b="1" dirty="0">
                <a:latin typeface="Arial Narrow"/>
              </a:rPr>
              <a:t> ja </a:t>
            </a:r>
            <a:r>
              <a:rPr lang="en-US" b="1" dirty="0" err="1">
                <a:latin typeface="Arial Narrow"/>
              </a:rPr>
              <a:t>hyötykäyttömahdollisuudet</a:t>
            </a:r>
            <a:endParaRPr lang="en-US" b="1" dirty="0">
              <a:solidFill>
                <a:schemeClr val="tx1"/>
              </a:solidFill>
              <a:latin typeface="Arial Narrow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99258" y="5036753"/>
            <a:ext cx="4572000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sv-SE" sz="2800">
                <a:solidFill>
                  <a:srgbClr val="000000"/>
                </a:solidFill>
                <a:latin typeface="Arial Narrow" panose="020B0606020202030204" pitchFamily="34" charset="0"/>
              </a:rPr>
              <a:t>Jenna Ylimäki</a:t>
            </a:r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299258" y="3956011"/>
            <a:ext cx="8528857" cy="8986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2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rPr>
              <a:t>Suomen Soodakattilayhdistyksen opinnäytetöiden webinaari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fi-FI" sz="1800" kern="0">
                <a:solidFill>
                  <a:srgbClr val="000000"/>
                </a:solidFill>
                <a:latin typeface="Arial Narrow" panose="020B0606020202030204" pitchFamily="34" charset="0"/>
              </a:rPr>
              <a:t>22</a:t>
            </a:r>
            <a:r>
              <a:rPr kumimoji="0" lang="fi-FI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rPr>
              <a:t>.</a:t>
            </a:r>
            <a:r>
              <a:rPr lang="fi-FI" sz="1800" kern="0">
                <a:solidFill>
                  <a:srgbClr val="000000"/>
                </a:solidFill>
                <a:latin typeface="Arial Narrow" panose="020B0606020202030204" pitchFamily="34" charset="0"/>
              </a:rPr>
              <a:t>2</a:t>
            </a:r>
            <a:r>
              <a:rPr kumimoji="0" lang="fi-FI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rPr>
              <a:t>.2024</a:t>
            </a:r>
            <a:endParaRPr kumimoji="0" lang="sv-SE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 Narrow" panose="020B0606020202030204" pitchFamily="34" charset="0"/>
              <a:ea typeface="+mj-ea"/>
              <a:cs typeface="+mj-cs"/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B79996EC-B416-4977-964F-AA6D3782BA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fi-FI" sz="1400" b="0" i="0" u="none" strike="noStrike" kern="1200" cap="none" spc="0" normalizeH="0" baseline="0" noProof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Opinnäytetöiden</a:t>
            </a:r>
            <a:r>
              <a:rPr kumimoji="0" lang="en-US" altLang="fi-FI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r>
              <a:rPr kumimoji="0" lang="en-US" altLang="fi-FI" sz="1400" b="0" i="0" u="none" strike="noStrike" kern="1200" cap="none" spc="0" normalizeH="0" baseline="0" noProof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webinaari</a:t>
            </a:r>
            <a:r>
              <a:rPr kumimoji="0" lang="en-US" altLang="fi-FI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2024</a:t>
            </a:r>
            <a:endParaRPr kumimoji="0" lang="fi-FI" altLang="fi-FI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720217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3C17CD5F-6499-DC20-EF82-00CA179900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 wrap="square" anchor="ctr">
            <a:normAutofit/>
          </a:bodyPr>
          <a:lstStyle/>
          <a:p>
            <a:r>
              <a:rPr lang="fi-FI"/>
              <a:t>Erotusmenetelmät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8EFBECCF-DBC7-DF80-AF4C-DFC55D492BF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265998" cy="4114800"/>
          </a:xfrm>
        </p:spPr>
        <p:txBody>
          <a:bodyPr wrap="square" anchor="t">
            <a:normAutofit/>
          </a:bodyPr>
          <a:lstStyle/>
          <a:p>
            <a:pPr marL="0" indent="0">
              <a:lnSpc>
                <a:spcPct val="90000"/>
              </a:lnSpc>
              <a:buNone/>
            </a:pPr>
            <a:r>
              <a:rPr lang="fi-FI" sz="2000"/>
              <a:t>Ioninvaihto</a:t>
            </a:r>
          </a:p>
          <a:p>
            <a:pPr>
              <a:lnSpc>
                <a:spcPct val="90000"/>
              </a:lnSpc>
            </a:pPr>
            <a:r>
              <a:rPr lang="fi-FI" sz="2000"/>
              <a:t>Erityisesti kloorin poistoon erilaisilla hartseilla</a:t>
            </a:r>
          </a:p>
          <a:p>
            <a:pPr>
              <a:lnSpc>
                <a:spcPct val="90000"/>
              </a:lnSpc>
            </a:pPr>
            <a:r>
              <a:rPr lang="fi-FI" sz="2000"/>
              <a:t>PDP (</a:t>
            </a:r>
            <a:r>
              <a:rPr lang="fi-FI" sz="2000" err="1"/>
              <a:t>Precipitation</a:t>
            </a:r>
            <a:r>
              <a:rPr lang="fi-FI" sz="2000"/>
              <a:t> </a:t>
            </a:r>
            <a:r>
              <a:rPr lang="fi-FI" sz="2000" err="1"/>
              <a:t>Dust</a:t>
            </a:r>
            <a:r>
              <a:rPr lang="fi-FI" sz="2000"/>
              <a:t> </a:t>
            </a:r>
            <a:r>
              <a:rPr lang="fi-FI" sz="2000" err="1"/>
              <a:t>Purification</a:t>
            </a:r>
            <a:r>
              <a:rPr lang="fi-FI" sz="2000"/>
              <a:t>) järjestelmällä jopa 97 % kloridista saatu poistettua</a:t>
            </a:r>
          </a:p>
          <a:p>
            <a:pPr>
              <a:lnSpc>
                <a:spcPct val="90000"/>
              </a:lnSpc>
            </a:pPr>
            <a:r>
              <a:rPr lang="fi-FI" sz="2000"/>
              <a:t>Natriumsulfaattipitoinen tuote liuoksena</a:t>
            </a:r>
          </a:p>
          <a:p>
            <a:pPr>
              <a:lnSpc>
                <a:spcPct val="90000"/>
              </a:lnSpc>
            </a:pPr>
            <a:r>
              <a:rPr lang="fi-FI" sz="2000"/>
              <a:t>2014 chileläisessä tehtaassa käyttöön otettu NORAM PDP prosessi</a:t>
            </a:r>
          </a:p>
        </p:txBody>
      </p:sp>
      <p:pic>
        <p:nvPicPr>
          <p:cNvPr id="6" name="Kuva 5" descr="Kuva, joka sisältää kohteen teksti, diagrammi, kuvakaappaus, Suorakaide&#10;&#10;Kuvaus luotu automaattisesti">
            <a:extLst>
              <a:ext uri="{FF2B5EF4-FFF2-40B4-BE49-F238E27FC236}">
                <a16:creationId xmlns:a16="http://schemas.microsoft.com/office/drawing/2014/main" id="{A4943457-E78C-0C91-CC7E-35A0D5FA46B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4725" y="2480808"/>
            <a:ext cx="4686773" cy="2624593"/>
          </a:xfrm>
          <a:prstGeom prst="rect">
            <a:avLst/>
          </a:prstGeom>
          <a:noFill/>
        </p:spPr>
      </p:pic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4FE90FEF-AC7D-2EE6-D860-AA12ACED3C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 wrap="none" anchor="ctr">
            <a:norm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fi-FI" sz="1400" b="0" i="0" u="none" strike="noStrike" kern="1200" cap="none" spc="0" normalizeH="0" baseline="0" noProof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Opinnäytetöiden</a:t>
            </a:r>
            <a:r>
              <a:rPr kumimoji="0" lang="en-US" altLang="fi-FI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r>
              <a:rPr kumimoji="0" lang="en-US" altLang="fi-FI" sz="1400" b="0" i="0" u="none" strike="noStrike" kern="1200" cap="none" spc="0" normalizeH="0" baseline="0" noProof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webinaari</a:t>
            </a:r>
            <a:r>
              <a:rPr kumimoji="0" lang="en-US" altLang="fi-FI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2024</a:t>
            </a:r>
            <a:endParaRPr kumimoji="0" lang="fi-FI" altLang="fi-FI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843881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65D65AAF-0D03-95FD-4A31-0DDD6EB214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 wrap="square" anchor="ctr">
            <a:normAutofit/>
          </a:bodyPr>
          <a:lstStyle/>
          <a:p>
            <a:r>
              <a:rPr lang="fi-FI"/>
              <a:t>Erotusmenetelmät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1B8681A5-CB33-60FA-8A88-B674FD01E99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440927" cy="4114800"/>
          </a:xfrm>
        </p:spPr>
        <p:txBody>
          <a:bodyPr wrap="square" anchor="t">
            <a:normAutofit/>
          </a:bodyPr>
          <a:lstStyle/>
          <a:p>
            <a:pPr marL="0" indent="0">
              <a:buNone/>
            </a:pPr>
            <a:r>
              <a:rPr lang="fi-FI" sz="2000" dirty="0" err="1"/>
              <a:t>Elektrodialyysi</a:t>
            </a:r>
            <a:endParaRPr lang="fi-FI" sz="2000" dirty="0"/>
          </a:p>
          <a:p>
            <a:r>
              <a:rPr lang="fi-FI" sz="2000" dirty="0"/>
              <a:t>Sähkövirran sekä anionin- ja kationinpoistokalvojen avulla tapahtuva liuoksen ionien erottaminen</a:t>
            </a:r>
          </a:p>
          <a:p>
            <a:r>
              <a:rPr lang="fi-FI" sz="2000" dirty="0"/>
              <a:t>Olemassa myös bipolaarisia kalvoja</a:t>
            </a:r>
          </a:p>
          <a:p>
            <a:pPr marL="0" indent="0">
              <a:buNone/>
            </a:pPr>
            <a:endParaRPr lang="fi-FI" dirty="0"/>
          </a:p>
        </p:txBody>
      </p:sp>
      <p:pic>
        <p:nvPicPr>
          <p:cNvPr id="6" name="Kuva 5" descr="Kuva, joka sisältää kohteen diagrammi, teksti, kuvakaappaus, viiva&#10;&#10;Kuvaus luotu automaattisesti">
            <a:extLst>
              <a:ext uri="{FF2B5EF4-FFF2-40B4-BE49-F238E27FC236}">
                <a16:creationId xmlns:a16="http://schemas.microsoft.com/office/drawing/2014/main" id="{7D5C18C0-8D48-723A-B796-A1087D4BDD6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84536" y="2614980"/>
            <a:ext cx="4331473" cy="2371480"/>
          </a:xfrm>
          <a:prstGeom prst="rect">
            <a:avLst/>
          </a:prstGeom>
          <a:noFill/>
        </p:spPr>
      </p:pic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FB47130D-F369-52D5-B00F-BC107C2FEB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 wrap="none" anchor="ctr">
            <a:norm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fi-FI" sz="1400" b="0" i="0" u="none" strike="noStrike" kern="1200" cap="none" spc="0" normalizeH="0" baseline="0" noProof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Opinnäytetöiden</a:t>
            </a:r>
            <a:r>
              <a:rPr kumimoji="0" lang="en-US" altLang="fi-FI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r>
              <a:rPr kumimoji="0" lang="en-US" altLang="fi-FI" sz="1400" b="0" i="0" u="none" strike="noStrike" kern="1200" cap="none" spc="0" normalizeH="0" baseline="0" noProof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webinaari</a:t>
            </a:r>
            <a:r>
              <a:rPr kumimoji="0" lang="en-US" altLang="fi-FI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2024</a:t>
            </a:r>
            <a:endParaRPr kumimoji="0" lang="fi-FI" altLang="fi-FI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4539226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6FC1EBC8-5287-A759-C8F2-D23770CC6B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Hyötykäyttömahdollisuudet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ED8BB0AF-1C4E-4CF5-8B6C-918D324ADE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i-FI" dirty="0"/>
              <a:t>Tuhkan hyötykäyttömahdollisuudet</a:t>
            </a:r>
          </a:p>
          <a:p>
            <a:r>
              <a:rPr lang="fi-FI" dirty="0"/>
              <a:t>Sellutehtaalla: palautus takaisin kiertoon</a:t>
            </a:r>
          </a:p>
          <a:p>
            <a:r>
              <a:rPr lang="fi-FI" dirty="0"/>
              <a:t>Rakennusmateriaalina: Tutkittu alkaliaktivaattorina </a:t>
            </a:r>
            <a:r>
              <a:rPr lang="fi-FI" dirty="0" err="1"/>
              <a:t>geopolymeereissä</a:t>
            </a:r>
            <a:r>
              <a:rPr lang="fi-FI" dirty="0"/>
              <a:t> ja alkaliaktivoiduissa materiaaleissa</a:t>
            </a:r>
          </a:p>
          <a:p>
            <a:r>
              <a:rPr lang="fi-FI" dirty="0"/>
              <a:t>Vedenpuhdistuksessa: Tutkittu metalliteollisuuden jätevesien puhdistuksessa </a:t>
            </a:r>
            <a:r>
              <a:rPr lang="fi-FI" dirty="0" err="1"/>
              <a:t>sorption</a:t>
            </a:r>
            <a:r>
              <a:rPr lang="fi-FI" dirty="0"/>
              <a:t> ja saostuksen avulla</a:t>
            </a:r>
          </a:p>
          <a:p>
            <a:pPr lvl="1"/>
            <a:r>
              <a:rPr lang="fi-FI" dirty="0"/>
              <a:t>Tutkittiin </a:t>
            </a:r>
            <a:r>
              <a:rPr lang="fi-FI" dirty="0" err="1"/>
              <a:t>meesaa</a:t>
            </a:r>
            <a:r>
              <a:rPr lang="fi-FI" dirty="0"/>
              <a:t> ja lentotuhkaa ko. käyttöön</a:t>
            </a:r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EB785593-5FCD-08E8-20FD-1B86EEBE96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fi-FI" sz="1400" b="0" i="0" u="none" strike="noStrike" kern="1200" cap="none" spc="0" normalizeH="0" baseline="0" noProof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Opinnäytetöiden</a:t>
            </a:r>
            <a:r>
              <a:rPr kumimoji="0" lang="en-US" altLang="fi-FI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r>
              <a:rPr kumimoji="0" lang="en-US" altLang="fi-FI" sz="1400" b="0" i="0" u="none" strike="noStrike" kern="1200" cap="none" spc="0" normalizeH="0" baseline="0" noProof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webinaari</a:t>
            </a:r>
            <a:r>
              <a:rPr kumimoji="0" lang="en-US" altLang="fi-FI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2024</a:t>
            </a:r>
            <a:endParaRPr kumimoji="0" lang="fi-FI" altLang="fi-FI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6946143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4E04BEB-CEB5-2E0D-71A1-F18C59222F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Hyötykäyttömahdollisuudet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E5CA8246-DB15-E35E-0D31-8AD21962B8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38077"/>
            <a:ext cx="7772400" cy="4114800"/>
          </a:xfrm>
        </p:spPr>
        <p:txBody>
          <a:bodyPr/>
          <a:lstStyle/>
          <a:p>
            <a:pPr marL="0" indent="0">
              <a:buNone/>
            </a:pPr>
            <a:r>
              <a:rPr lang="fi-FI"/>
              <a:t>Tuhkan suolojen hyötykäyttömahdollisuudet</a:t>
            </a:r>
          </a:p>
          <a:p>
            <a:r>
              <a:rPr lang="fi-FI"/>
              <a:t>Natriumsulfaatti</a:t>
            </a:r>
          </a:p>
          <a:p>
            <a:pPr lvl="1"/>
            <a:r>
              <a:rPr lang="fi-FI"/>
              <a:t>Hajottaminen </a:t>
            </a:r>
            <a:r>
              <a:rPr lang="fi-FI" err="1"/>
              <a:t>elektrodialyysillä</a:t>
            </a:r>
            <a:r>
              <a:rPr lang="fi-FI"/>
              <a:t> natriumhydroksidiksi ja rikkihapoksi</a:t>
            </a:r>
          </a:p>
          <a:p>
            <a:pPr lvl="1"/>
            <a:r>
              <a:rPr lang="fi-FI"/>
              <a:t>Akkuteollisuuden sivuvirtana syntyvää natriumsulfaattia on tutkittu terästeollisuuden neutraalielektrolyyttipeittauksessa</a:t>
            </a:r>
          </a:p>
          <a:p>
            <a:r>
              <a:rPr lang="fi-FI"/>
              <a:t>Natriumkarbonaatti</a:t>
            </a:r>
          </a:p>
          <a:p>
            <a:pPr lvl="1"/>
            <a:r>
              <a:rPr lang="fi-FI"/>
              <a:t>Tutkittu alkaliaktivaattorina </a:t>
            </a:r>
            <a:r>
              <a:rPr lang="fi-FI" err="1"/>
              <a:t>geopolymeereille</a:t>
            </a:r>
            <a:r>
              <a:rPr lang="fi-FI"/>
              <a:t> ja teollisuuden kuonista valmistetulle sementille</a:t>
            </a:r>
          </a:p>
          <a:p>
            <a:r>
              <a:rPr lang="fi-FI"/>
              <a:t>Natriumkloridi</a:t>
            </a:r>
          </a:p>
          <a:p>
            <a:pPr lvl="1"/>
            <a:r>
              <a:rPr lang="fi-FI"/>
              <a:t>Kaivosten jätevesien yhteydessä tutkittu käsittelyä rauta(III)kloridiksi</a:t>
            </a:r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75DE1A7A-34CF-855D-3511-7648D3B7E9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fi-FI" sz="1400" b="0" i="0" u="none" strike="noStrike" kern="1200" cap="none" spc="0" normalizeH="0" baseline="0" noProof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Opinnäytetöiden</a:t>
            </a:r>
            <a:r>
              <a:rPr kumimoji="0" lang="en-US" altLang="fi-FI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r>
              <a:rPr kumimoji="0" lang="en-US" altLang="fi-FI" sz="1400" b="0" i="0" u="none" strike="noStrike" kern="1200" cap="none" spc="0" normalizeH="0" baseline="0" noProof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webinaari</a:t>
            </a:r>
            <a:r>
              <a:rPr kumimoji="0" lang="en-US" altLang="fi-FI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2024</a:t>
            </a:r>
            <a:endParaRPr kumimoji="0" lang="fi-FI" altLang="fi-FI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2037650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0AA630B-DC58-5DC2-2913-43253CA3B6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Yhteenveto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C414C472-4545-8517-C10B-44C39AF241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sz="2000" dirty="0"/>
              <a:t>Soodakattilan lentotuhkan erotukseen kirjallisuudessa esitetyt menetelmät ovat edelleen pääasiassa uutto, kiteytys, ioninvaihto ja </a:t>
            </a:r>
            <a:r>
              <a:rPr lang="fi-FI" sz="2000" dirty="0" err="1"/>
              <a:t>elektrodialyysi</a:t>
            </a:r>
            <a:r>
              <a:rPr lang="fi-FI" sz="2000" dirty="0"/>
              <a:t>.</a:t>
            </a:r>
          </a:p>
          <a:p>
            <a:pPr lvl="1"/>
            <a:r>
              <a:rPr lang="fi-FI" sz="1600" dirty="0"/>
              <a:t>Tekniikoita tutkittu lisää, kehitetty ja otettu käyttöön.</a:t>
            </a:r>
          </a:p>
          <a:p>
            <a:r>
              <a:rPr lang="fi-FI" sz="2000" dirty="0"/>
              <a:t>Tuhkan käyttöä on tutkittu </a:t>
            </a:r>
            <a:r>
              <a:rPr lang="fi-FI" sz="2000" dirty="0" err="1"/>
              <a:t>geopolymeereissä</a:t>
            </a:r>
            <a:r>
              <a:rPr lang="fi-FI" sz="2000" dirty="0"/>
              <a:t> ja metalliteollisuuden jätevesien puhdistuksessa.</a:t>
            </a:r>
          </a:p>
          <a:p>
            <a:r>
              <a:rPr lang="fi-FI" sz="2000" dirty="0"/>
              <a:t>Natriumsulfaatin hajotusta rikkihapoksi ja natriumhydroksidiksi tutkittu.</a:t>
            </a:r>
          </a:p>
          <a:p>
            <a:r>
              <a:rPr lang="fi-FI" sz="2000" dirty="0"/>
              <a:t>Natriumsulfaatin, natriumkarbonaatin ja natriumkloridin hyödyntämisestä tietoa muiden teollisuudenalojen jätevirtojen yhteydessä.</a:t>
            </a:r>
          </a:p>
          <a:p>
            <a:r>
              <a:rPr lang="fi-FI" sz="2000" dirty="0"/>
              <a:t>Muille suoloille esitetty yleisiä käyttökohteita.</a:t>
            </a:r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EBBD8C65-592B-3E3F-A94E-1E0473F284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fi-FI" sz="1400" b="0" i="0" u="none" strike="noStrike" kern="1200" cap="none" spc="0" normalizeH="0" baseline="0" noProof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Opinnäytetöiden</a:t>
            </a:r>
            <a:r>
              <a:rPr kumimoji="0" lang="en-US" altLang="fi-FI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r>
              <a:rPr kumimoji="0" lang="en-US" altLang="fi-FI" sz="1400" b="0" i="0" u="none" strike="noStrike" kern="1200" cap="none" spc="0" normalizeH="0" baseline="0" noProof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webinaari</a:t>
            </a:r>
            <a:r>
              <a:rPr kumimoji="0" lang="en-US" altLang="fi-FI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2024</a:t>
            </a:r>
            <a:endParaRPr kumimoji="0" lang="fi-FI" altLang="fi-FI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8630410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D80F554A-8AF1-04B1-7C00-05786E8E58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9702" y="38100"/>
            <a:ext cx="7772400" cy="1143000"/>
          </a:xfrm>
        </p:spPr>
        <p:txBody>
          <a:bodyPr wrap="square" anchor="ctr">
            <a:normAutofit/>
          </a:bodyPr>
          <a:lstStyle/>
          <a:p>
            <a:r>
              <a:rPr lang="fi-FI"/>
              <a:t>Yhteenveto</a:t>
            </a:r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D9F22AB5-8448-F070-67B4-56E96DBC29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 wrap="none" anchor="ctr">
            <a:norm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fi-FI" sz="1400" b="0" i="0" u="none" strike="noStrike" kern="1200" cap="none" spc="0" normalizeH="0" baseline="0" noProof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Opinnäytetöiden</a:t>
            </a:r>
            <a:r>
              <a:rPr kumimoji="0" lang="en-US" altLang="fi-FI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r>
              <a:rPr kumimoji="0" lang="en-US" altLang="fi-FI" sz="1400" b="0" i="0" u="none" strike="noStrike" kern="1200" cap="none" spc="0" normalizeH="0" baseline="0" noProof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webinaari</a:t>
            </a:r>
            <a:r>
              <a:rPr kumimoji="0" lang="en-US" altLang="fi-FI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2024</a:t>
            </a:r>
            <a:endParaRPr kumimoji="0" lang="fi-FI" altLang="fi-FI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graphicFrame>
        <p:nvGraphicFramePr>
          <p:cNvPr id="7" name="Taulukko 6">
            <a:extLst>
              <a:ext uri="{FF2B5EF4-FFF2-40B4-BE49-F238E27FC236}">
                <a16:creationId xmlns:a16="http://schemas.microsoft.com/office/drawing/2014/main" id="{80B6715C-259B-873F-5D5F-BB0DC868778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0978941"/>
              </p:ext>
            </p:extLst>
          </p:nvPr>
        </p:nvGraphicFramePr>
        <p:xfrm>
          <a:off x="1604513" y="1060781"/>
          <a:ext cx="6262778" cy="5081202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1359822">
                  <a:extLst>
                    <a:ext uri="{9D8B030D-6E8A-4147-A177-3AD203B41FA5}">
                      <a16:colId xmlns:a16="http://schemas.microsoft.com/office/drawing/2014/main" val="600672988"/>
                    </a:ext>
                  </a:extLst>
                </a:gridCol>
                <a:gridCol w="2273940">
                  <a:extLst>
                    <a:ext uri="{9D8B030D-6E8A-4147-A177-3AD203B41FA5}">
                      <a16:colId xmlns:a16="http://schemas.microsoft.com/office/drawing/2014/main" val="2167060779"/>
                    </a:ext>
                  </a:extLst>
                </a:gridCol>
                <a:gridCol w="869226">
                  <a:extLst>
                    <a:ext uri="{9D8B030D-6E8A-4147-A177-3AD203B41FA5}">
                      <a16:colId xmlns:a16="http://schemas.microsoft.com/office/drawing/2014/main" val="1511120337"/>
                    </a:ext>
                  </a:extLst>
                </a:gridCol>
                <a:gridCol w="854090">
                  <a:extLst>
                    <a:ext uri="{9D8B030D-6E8A-4147-A177-3AD203B41FA5}">
                      <a16:colId xmlns:a16="http://schemas.microsoft.com/office/drawing/2014/main" val="916042819"/>
                    </a:ext>
                  </a:extLst>
                </a:gridCol>
                <a:gridCol w="905700">
                  <a:extLst>
                    <a:ext uri="{9D8B030D-6E8A-4147-A177-3AD203B41FA5}">
                      <a16:colId xmlns:a16="http://schemas.microsoft.com/office/drawing/2014/main" val="2320770219"/>
                    </a:ext>
                  </a:extLst>
                </a:gridCol>
              </a:tblGrid>
              <a:tr h="499415">
                <a:tc>
                  <a:txBody>
                    <a:bodyPr/>
                    <a:lstStyle/>
                    <a:p>
                      <a:pPr algn="ctr" fontAlgn="b"/>
                      <a:r>
                        <a:rPr lang="fi-FI" sz="1000" u="none" strike="noStrike">
                          <a:effectLst/>
                        </a:rPr>
                        <a:t>Soodakattilan lentotuhkan suola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44" marR="1944" marT="1944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000" u="none" strike="noStrike">
                          <a:effectLst/>
                        </a:rPr>
                        <a:t>Hyötykäyttökohde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44" marR="1944" marT="1944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000" u="none" strike="noStrike">
                          <a:effectLst/>
                        </a:rPr>
                        <a:t>Tutkittu </a:t>
                      </a:r>
                      <a:br>
                        <a:rPr lang="fi-FI" sz="1000" u="none" strike="noStrike">
                          <a:effectLst/>
                        </a:rPr>
                      </a:br>
                      <a:r>
                        <a:rPr lang="fi-FI" sz="1000" u="none" strike="noStrike">
                          <a:effectLst/>
                        </a:rPr>
                        <a:t>tai käytössä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44" marR="1944" marT="1944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000" u="none" strike="noStrike">
                          <a:effectLst/>
                        </a:rPr>
                        <a:t>Muissa  </a:t>
                      </a:r>
                      <a:br>
                        <a:rPr lang="fi-FI" sz="1000" u="none" strike="noStrike">
                          <a:effectLst/>
                        </a:rPr>
                      </a:br>
                      <a:r>
                        <a:rPr lang="fi-FI" sz="1000" u="none" strike="noStrike">
                          <a:effectLst/>
                        </a:rPr>
                        <a:t>yhteyksissä</a:t>
                      </a:r>
                      <a:br>
                        <a:rPr lang="fi-FI" sz="1000" u="none" strike="noStrike">
                          <a:effectLst/>
                        </a:rPr>
                      </a:br>
                      <a:r>
                        <a:rPr lang="fi-FI" sz="1000" u="none" strike="noStrike">
                          <a:effectLst/>
                        </a:rPr>
                        <a:t> tuktittu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44" marR="1944" marT="1944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000" u="none" strike="noStrike">
                          <a:effectLst/>
                        </a:rPr>
                        <a:t>Yleinen </a:t>
                      </a:r>
                      <a:br>
                        <a:rPr lang="fi-FI" sz="1000" u="none" strike="noStrike">
                          <a:effectLst/>
                        </a:rPr>
                      </a:br>
                      <a:r>
                        <a:rPr lang="fi-FI" sz="1000" u="none" strike="noStrike">
                          <a:effectLst/>
                        </a:rPr>
                        <a:t>käyttökohde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44" marR="1944" marT="1944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83252104"/>
                  </a:ext>
                </a:extLst>
              </a:tr>
              <a:tr h="333648">
                <a:tc>
                  <a:txBody>
                    <a:bodyPr/>
                    <a:lstStyle/>
                    <a:p>
                      <a:pPr algn="ctr" fontAlgn="b"/>
                      <a:r>
                        <a:rPr lang="fi-FI" sz="1000" u="none" strike="noStrike">
                          <a:effectLst/>
                        </a:rPr>
                        <a:t>Natriumsulfaatti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44" marR="1944" marT="1944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000" u="none" strike="noStrike">
                          <a:effectLst/>
                        </a:rPr>
                        <a:t>Hajotus natriumhydroksidiksi ja </a:t>
                      </a:r>
                      <a:br>
                        <a:rPr lang="fi-FI" sz="1000" u="none" strike="noStrike">
                          <a:effectLst/>
                        </a:rPr>
                      </a:br>
                      <a:r>
                        <a:rPr lang="fi-FI" sz="1000" u="none" strike="noStrike">
                          <a:effectLst/>
                        </a:rPr>
                        <a:t>rikkihapoksi </a:t>
                      </a:r>
                      <a:r>
                        <a:rPr lang="fi-FI" sz="1000" u="none" strike="noStrike" err="1">
                          <a:effectLst/>
                        </a:rPr>
                        <a:t>elektrodialyysillä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44" marR="1944" marT="1944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000" u="none" strike="noStrike">
                          <a:effectLst/>
                        </a:rPr>
                        <a:t>x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44" marR="1944" marT="1944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44" marR="1944" marT="1944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000" u="none" strike="noStrike">
                          <a:effectLst/>
                        </a:rPr>
                        <a:t> 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44" marR="1944" marT="1944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80334834"/>
                  </a:ext>
                </a:extLst>
              </a:tr>
              <a:tr h="171365">
                <a:tc>
                  <a:txBody>
                    <a:bodyPr/>
                    <a:lstStyle/>
                    <a:p>
                      <a:pPr algn="ctr" fontAlgn="b"/>
                      <a:r>
                        <a:rPr lang="fi-FI" sz="1000" u="none" strike="noStrike">
                          <a:effectLst/>
                        </a:rPr>
                        <a:t> 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44" marR="1944" marT="1944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000" u="none" strike="noStrike">
                          <a:effectLst/>
                        </a:rPr>
                        <a:t>Neutraalielektrolyyttipeittauksessa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44" marR="1944" marT="1944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000" u="none" strike="noStrike">
                          <a:effectLst/>
                        </a:rPr>
                        <a:t> 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44" marR="1944" marT="1944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000" u="none" strike="noStrike">
                          <a:effectLst/>
                        </a:rPr>
                        <a:t>x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44" marR="1944" marT="1944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000" u="none" strike="noStrike">
                          <a:effectLst/>
                        </a:rPr>
                        <a:t> 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44" marR="1944" marT="1944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97995521"/>
                  </a:ext>
                </a:extLst>
              </a:tr>
              <a:tr h="171365">
                <a:tc>
                  <a:txBody>
                    <a:bodyPr/>
                    <a:lstStyle/>
                    <a:p>
                      <a:pPr algn="ctr" fontAlgn="b"/>
                      <a:r>
                        <a:rPr lang="fi-FI" sz="1000" u="none" strike="noStrike">
                          <a:effectLst/>
                        </a:rPr>
                        <a:t> 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44" marR="1944" marT="1944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000" u="none" strike="noStrike">
                          <a:effectLst/>
                        </a:rPr>
                        <a:t>Kaliumsulfaatin valmistus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44" marR="1944" marT="1944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000" u="none" strike="noStrike">
                          <a:effectLst/>
                        </a:rPr>
                        <a:t> 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44" marR="1944" marT="1944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000" u="none" strike="noStrike">
                          <a:effectLst/>
                        </a:rPr>
                        <a:t>x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44" marR="1944" marT="1944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000" u="none" strike="noStrike">
                          <a:effectLst/>
                        </a:rPr>
                        <a:t> 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44" marR="1944" marT="1944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93226603"/>
                  </a:ext>
                </a:extLst>
              </a:tr>
              <a:tr h="171365">
                <a:tc>
                  <a:txBody>
                    <a:bodyPr/>
                    <a:lstStyle/>
                    <a:p>
                      <a:pPr algn="ctr" fontAlgn="b"/>
                      <a:r>
                        <a:rPr lang="fi-FI" sz="1000" u="none" strike="noStrike">
                          <a:effectLst/>
                        </a:rPr>
                        <a:t> 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44" marR="1944" marT="1944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000" u="none" strike="noStrike">
                          <a:effectLst/>
                        </a:rPr>
                        <a:t>Pesuaineteollisuudessa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44" marR="1944" marT="1944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000" u="none" strike="noStrike">
                          <a:effectLst/>
                        </a:rPr>
                        <a:t> 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44" marR="1944" marT="1944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000" u="none" strike="noStrike">
                          <a:effectLst/>
                        </a:rPr>
                        <a:t> 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44" marR="1944" marT="1944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000" u="none" strike="noStrike">
                          <a:effectLst/>
                        </a:rPr>
                        <a:t>x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44" marR="1944" marT="1944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35825741"/>
                  </a:ext>
                </a:extLst>
              </a:tr>
              <a:tr h="171365">
                <a:tc>
                  <a:txBody>
                    <a:bodyPr/>
                    <a:lstStyle/>
                    <a:p>
                      <a:pPr algn="ctr" fontAlgn="b"/>
                      <a:r>
                        <a:rPr lang="fi-FI" sz="1000" u="none" strike="noStrike">
                          <a:effectLst/>
                        </a:rPr>
                        <a:t> 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44" marR="1944" marT="1944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000" u="none" strike="noStrike">
                          <a:effectLst/>
                        </a:rPr>
                        <a:t>Tekstiiliteollisuudessa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44" marR="1944" marT="1944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000" u="none" strike="noStrike">
                          <a:effectLst/>
                        </a:rPr>
                        <a:t> 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44" marR="1944" marT="1944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000" u="none" strike="noStrike">
                          <a:effectLst/>
                        </a:rPr>
                        <a:t> 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44" marR="1944" marT="1944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000" u="none" strike="noStrike">
                          <a:effectLst/>
                        </a:rPr>
                        <a:t>x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44" marR="1944" marT="1944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51601696"/>
                  </a:ext>
                </a:extLst>
              </a:tr>
              <a:tr h="171365">
                <a:tc>
                  <a:txBody>
                    <a:bodyPr/>
                    <a:lstStyle/>
                    <a:p>
                      <a:pPr algn="ctr" fontAlgn="b"/>
                      <a:r>
                        <a:rPr lang="fi-FI" sz="1000" u="none" strike="noStrike">
                          <a:effectLst/>
                        </a:rPr>
                        <a:t> 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44" marR="1944" marT="1944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000" u="none" strike="noStrike">
                          <a:effectLst/>
                        </a:rPr>
                        <a:t>Lasiteollisuudessa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44" marR="1944" marT="1944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000" u="none" strike="noStrike">
                          <a:effectLst/>
                        </a:rPr>
                        <a:t> 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44" marR="1944" marT="1944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000" u="none" strike="noStrike">
                          <a:effectLst/>
                        </a:rPr>
                        <a:t> 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44" marR="1944" marT="1944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000" u="none" strike="noStrike">
                          <a:effectLst/>
                        </a:rPr>
                        <a:t>x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44" marR="1944" marT="1944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59223930"/>
                  </a:ext>
                </a:extLst>
              </a:tr>
              <a:tr h="171365">
                <a:tc>
                  <a:txBody>
                    <a:bodyPr/>
                    <a:lstStyle/>
                    <a:p>
                      <a:pPr algn="ctr" fontAlgn="b"/>
                      <a:r>
                        <a:rPr lang="fi-FI" sz="1000" u="none" strike="noStrike">
                          <a:effectLst/>
                        </a:rPr>
                        <a:t> 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44" marR="1944" marT="1944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000" u="none" strike="noStrike">
                          <a:effectLst/>
                        </a:rPr>
                        <a:t>Puunjalostusteollisuudessa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44" marR="1944" marT="1944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000" u="none" strike="noStrike">
                          <a:effectLst/>
                        </a:rPr>
                        <a:t> 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44" marR="1944" marT="1944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000" u="none" strike="noStrike">
                          <a:effectLst/>
                        </a:rPr>
                        <a:t> 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44" marR="1944" marT="1944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000" u="none" strike="noStrike">
                          <a:effectLst/>
                        </a:rPr>
                        <a:t>x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44" marR="1944" marT="1944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9017035"/>
                  </a:ext>
                </a:extLst>
              </a:tr>
              <a:tr h="171365">
                <a:tc>
                  <a:txBody>
                    <a:bodyPr/>
                    <a:lstStyle/>
                    <a:p>
                      <a:pPr algn="ctr" fontAlgn="b"/>
                      <a:r>
                        <a:rPr lang="fi-FI" sz="1000" u="none" strike="noStrike">
                          <a:effectLst/>
                        </a:rPr>
                        <a:t> 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44" marR="1944" marT="1944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000" u="none" strike="noStrike">
                          <a:effectLst/>
                        </a:rPr>
                        <a:t>Lannoitteena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44" marR="1944" marT="1944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000" u="none" strike="noStrike">
                          <a:effectLst/>
                        </a:rPr>
                        <a:t> 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44" marR="1944" marT="1944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000" u="none" strike="noStrike">
                          <a:effectLst/>
                        </a:rPr>
                        <a:t> 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44" marR="1944" marT="1944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000" u="none" strike="noStrike">
                          <a:effectLst/>
                        </a:rPr>
                        <a:t>x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44" marR="1944" marT="1944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4279042"/>
                  </a:ext>
                </a:extLst>
              </a:tr>
              <a:tr h="171365">
                <a:tc>
                  <a:txBody>
                    <a:bodyPr/>
                    <a:lstStyle/>
                    <a:p>
                      <a:pPr algn="ctr" fontAlgn="b"/>
                      <a:r>
                        <a:rPr lang="fi-FI" sz="1000" u="none" strike="noStrike">
                          <a:effectLst/>
                        </a:rPr>
                        <a:t>Natriumkarbonaatti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44" marR="1944" marT="1944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000" u="none" strike="noStrike">
                          <a:effectLst/>
                        </a:rPr>
                        <a:t>Aktivaattorina </a:t>
                      </a:r>
                      <a:r>
                        <a:rPr lang="fi-FI" sz="1000" u="none" strike="noStrike" err="1">
                          <a:effectLst/>
                        </a:rPr>
                        <a:t>geopolymeereille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44" marR="1944" marT="1944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000" u="none" strike="noStrike">
                          <a:effectLst/>
                        </a:rPr>
                        <a:t> 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44" marR="1944" marT="1944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000" u="none" strike="noStrike">
                          <a:effectLst/>
                        </a:rPr>
                        <a:t>x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44" marR="1944" marT="1944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000" u="none" strike="noStrike">
                          <a:effectLst/>
                        </a:rPr>
                        <a:t> 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44" marR="1944" marT="1944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73564049"/>
                  </a:ext>
                </a:extLst>
              </a:tr>
              <a:tr h="171365">
                <a:tc>
                  <a:txBody>
                    <a:bodyPr/>
                    <a:lstStyle/>
                    <a:p>
                      <a:pPr algn="ctr" fontAlgn="b"/>
                      <a:r>
                        <a:rPr lang="fi-FI" sz="1000" u="none" strike="noStrike">
                          <a:effectLst/>
                        </a:rPr>
                        <a:t> 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44" marR="1944" marT="1944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000" u="none" strike="noStrike">
                          <a:effectLst/>
                        </a:rPr>
                        <a:t>Puhdistusaineissa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44" marR="1944" marT="1944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000" u="none" strike="noStrike">
                          <a:effectLst/>
                        </a:rPr>
                        <a:t> 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44" marR="1944" marT="1944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000" u="none" strike="noStrike">
                          <a:effectLst/>
                        </a:rPr>
                        <a:t> 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44" marR="1944" marT="1944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000" u="none" strike="noStrike">
                          <a:effectLst/>
                        </a:rPr>
                        <a:t>x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44" marR="1944" marT="1944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55057291"/>
                  </a:ext>
                </a:extLst>
              </a:tr>
              <a:tr h="171365">
                <a:tc>
                  <a:txBody>
                    <a:bodyPr/>
                    <a:lstStyle/>
                    <a:p>
                      <a:pPr algn="ctr" fontAlgn="b"/>
                      <a:r>
                        <a:rPr lang="fi-FI" sz="1000" u="none" strike="noStrike">
                          <a:effectLst/>
                        </a:rPr>
                        <a:t> 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44" marR="1944" marT="1944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000" u="none" strike="noStrike">
                          <a:effectLst/>
                        </a:rPr>
                        <a:t>Lasiteollisuudessa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44" marR="1944" marT="1944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000" u="none" strike="noStrike">
                          <a:effectLst/>
                        </a:rPr>
                        <a:t> 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44" marR="1944" marT="1944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000" u="none" strike="noStrike">
                          <a:effectLst/>
                        </a:rPr>
                        <a:t> 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44" marR="1944" marT="1944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000" u="none" strike="noStrike">
                          <a:effectLst/>
                        </a:rPr>
                        <a:t>x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44" marR="1944" marT="1944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13025449"/>
                  </a:ext>
                </a:extLst>
              </a:tr>
              <a:tr h="171365">
                <a:tc>
                  <a:txBody>
                    <a:bodyPr/>
                    <a:lstStyle/>
                    <a:p>
                      <a:pPr algn="ctr" fontAlgn="b"/>
                      <a:r>
                        <a:rPr lang="fi-FI" sz="1000" u="none" strike="noStrike">
                          <a:effectLst/>
                        </a:rPr>
                        <a:t> 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44" marR="1944" marT="1944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000" u="none" strike="noStrike">
                          <a:effectLst/>
                        </a:rPr>
                        <a:t>Paperiteollisuudessa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44" marR="1944" marT="1944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000" u="none" strike="noStrike">
                          <a:effectLst/>
                        </a:rPr>
                        <a:t> 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44" marR="1944" marT="1944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000" u="none" strike="noStrike">
                          <a:effectLst/>
                        </a:rPr>
                        <a:t> 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44" marR="1944" marT="1944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000" u="none" strike="noStrike">
                          <a:effectLst/>
                        </a:rPr>
                        <a:t>x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44" marR="1944" marT="1944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32554454"/>
                  </a:ext>
                </a:extLst>
              </a:tr>
              <a:tr h="171365">
                <a:tc>
                  <a:txBody>
                    <a:bodyPr/>
                    <a:lstStyle/>
                    <a:p>
                      <a:pPr algn="ctr" fontAlgn="b"/>
                      <a:r>
                        <a:rPr lang="fi-FI" sz="1000" u="none" strike="noStrike">
                          <a:effectLst/>
                        </a:rPr>
                        <a:t>Natriumkloridi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44" marR="1944" marT="1944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000" u="none" strike="noStrike">
                          <a:effectLst/>
                        </a:rPr>
                        <a:t>Elintarviketeollisuudessa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44" marR="1944" marT="1944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000" u="none" strike="noStrike">
                          <a:effectLst/>
                        </a:rPr>
                        <a:t> 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44" marR="1944" marT="1944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000" u="none" strike="noStrike">
                          <a:effectLst/>
                        </a:rPr>
                        <a:t> 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44" marR="1944" marT="1944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000" u="none" strike="noStrike">
                          <a:effectLst/>
                        </a:rPr>
                        <a:t>x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44" marR="1944" marT="1944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03589491"/>
                  </a:ext>
                </a:extLst>
              </a:tr>
              <a:tr h="171365">
                <a:tc>
                  <a:txBody>
                    <a:bodyPr/>
                    <a:lstStyle/>
                    <a:p>
                      <a:pPr algn="ctr" fontAlgn="b"/>
                      <a:r>
                        <a:rPr lang="fi-FI" sz="1000" u="none" strike="noStrike">
                          <a:effectLst/>
                        </a:rPr>
                        <a:t> 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44" marR="1944" marT="1944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000" u="none" strike="noStrike">
                          <a:effectLst/>
                        </a:rPr>
                        <a:t>Kemianteollisuudessa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44" marR="1944" marT="1944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000" u="none" strike="noStrike">
                          <a:effectLst/>
                        </a:rPr>
                        <a:t> 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44" marR="1944" marT="1944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000" u="none" strike="noStrike">
                          <a:effectLst/>
                        </a:rPr>
                        <a:t> 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44" marR="1944" marT="1944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000" u="none" strike="noStrike">
                          <a:effectLst/>
                        </a:rPr>
                        <a:t>x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44" marR="1944" marT="1944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82703720"/>
                  </a:ext>
                </a:extLst>
              </a:tr>
              <a:tr h="171365">
                <a:tc>
                  <a:txBody>
                    <a:bodyPr/>
                    <a:lstStyle/>
                    <a:p>
                      <a:pPr algn="ctr" fontAlgn="b"/>
                      <a:r>
                        <a:rPr lang="fi-FI" sz="1000" u="none" strike="noStrike">
                          <a:effectLst/>
                        </a:rPr>
                        <a:t> 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44" marR="1944" marT="1944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000" u="none" strike="noStrike">
                          <a:effectLst/>
                        </a:rPr>
                        <a:t>Teiden suolauksessa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44" marR="1944" marT="1944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000" u="none" strike="noStrike">
                          <a:effectLst/>
                        </a:rPr>
                        <a:t> 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44" marR="1944" marT="1944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000" u="none" strike="noStrike">
                          <a:effectLst/>
                        </a:rPr>
                        <a:t> 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44" marR="1944" marT="1944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000" u="none" strike="noStrike">
                          <a:effectLst/>
                        </a:rPr>
                        <a:t>x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44" marR="1944" marT="1944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5096116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fi-FI" sz="1000" u="none" strike="noStrike">
                          <a:effectLst/>
                        </a:rPr>
                        <a:t> 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44" marR="1944" marT="1944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000" u="none" strike="noStrike">
                          <a:effectLst/>
                        </a:rPr>
                        <a:t>Sähkökemiallinen käsittely</a:t>
                      </a:r>
                      <a:br>
                        <a:rPr lang="fi-FI" sz="1000" u="none" strike="noStrike">
                          <a:effectLst/>
                        </a:rPr>
                      </a:br>
                      <a:r>
                        <a:rPr lang="fi-FI" sz="1000" u="none" strike="noStrike">
                          <a:effectLst/>
                        </a:rPr>
                        <a:t> rauta(III)kloridiksi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44" marR="1944" marT="1944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000" u="none" strike="noStrike">
                          <a:effectLst/>
                        </a:rPr>
                        <a:t> 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44" marR="1944" marT="1944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000" u="none" strike="noStrike">
                          <a:effectLst/>
                        </a:rPr>
                        <a:t>x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44" marR="1944" marT="1944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000" u="none" strike="noStrike">
                          <a:effectLst/>
                        </a:rPr>
                        <a:t> 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44" marR="1944" marT="1944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70565222"/>
                  </a:ext>
                </a:extLst>
              </a:tr>
              <a:tr h="171365">
                <a:tc>
                  <a:txBody>
                    <a:bodyPr/>
                    <a:lstStyle/>
                    <a:p>
                      <a:pPr algn="ctr" fontAlgn="b"/>
                      <a:r>
                        <a:rPr lang="fi-FI" sz="1000" u="none" strike="noStrike">
                          <a:effectLst/>
                        </a:rPr>
                        <a:t>Kaliumsulfaatti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44" marR="1944" marT="1944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000" u="none" strike="noStrike">
                          <a:effectLst/>
                        </a:rPr>
                        <a:t>Lannoitteena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44" marR="1944" marT="1944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000" u="none" strike="noStrike">
                          <a:effectLst/>
                        </a:rPr>
                        <a:t>x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44" marR="1944" marT="1944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000" u="none" strike="noStrike">
                          <a:effectLst/>
                        </a:rPr>
                        <a:t> 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44" marR="1944" marT="1944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000" u="none" strike="noStrike">
                          <a:effectLst/>
                        </a:rPr>
                        <a:t>x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44" marR="1944" marT="1944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36028587"/>
                  </a:ext>
                </a:extLst>
              </a:tr>
              <a:tr h="171365">
                <a:tc>
                  <a:txBody>
                    <a:bodyPr/>
                    <a:lstStyle/>
                    <a:p>
                      <a:pPr algn="ctr" fontAlgn="b"/>
                      <a:r>
                        <a:rPr lang="fi-FI" sz="1000" u="none" strike="noStrike">
                          <a:effectLst/>
                        </a:rPr>
                        <a:t>Kaliumkloridi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44" marR="1944" marT="1944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000" u="none" strike="noStrike">
                          <a:effectLst/>
                        </a:rPr>
                        <a:t>Lannoitteena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44" marR="1944" marT="1944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000" u="none" strike="noStrike">
                          <a:effectLst/>
                        </a:rPr>
                        <a:t> 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44" marR="1944" marT="1944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000" u="none" strike="noStrike">
                          <a:effectLst/>
                        </a:rPr>
                        <a:t> 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44" marR="1944" marT="1944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000" u="none" strike="noStrike">
                          <a:effectLst/>
                        </a:rPr>
                        <a:t>x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44" marR="1944" marT="1944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12048473"/>
                  </a:ext>
                </a:extLst>
              </a:tr>
              <a:tr h="171365">
                <a:tc>
                  <a:txBody>
                    <a:bodyPr/>
                    <a:lstStyle/>
                    <a:p>
                      <a:pPr algn="ctr" fontAlgn="b"/>
                      <a:r>
                        <a:rPr lang="fi-FI" sz="1000" u="none" strike="noStrike">
                          <a:effectLst/>
                        </a:rPr>
                        <a:t> 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44" marR="1944" marT="1944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000" u="none" strike="noStrike">
                          <a:effectLst/>
                        </a:rPr>
                        <a:t>Lääketeollisuudessa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44" marR="1944" marT="1944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000" u="none" strike="noStrike">
                          <a:effectLst/>
                        </a:rPr>
                        <a:t> 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44" marR="1944" marT="1944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000" u="none" strike="noStrike">
                          <a:effectLst/>
                        </a:rPr>
                        <a:t> 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44" marR="1944" marT="1944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000" u="none" strike="noStrike">
                          <a:effectLst/>
                        </a:rPr>
                        <a:t>x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44" marR="1944" marT="1944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00609979"/>
                  </a:ext>
                </a:extLst>
              </a:tr>
              <a:tr h="171365">
                <a:tc>
                  <a:txBody>
                    <a:bodyPr/>
                    <a:lstStyle/>
                    <a:p>
                      <a:pPr algn="ctr" fontAlgn="b"/>
                      <a:r>
                        <a:rPr lang="fi-FI" sz="1000" u="none" strike="noStrike">
                          <a:effectLst/>
                        </a:rPr>
                        <a:t> 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44" marR="1944" marT="1944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000" u="none" strike="noStrike">
                          <a:effectLst/>
                        </a:rPr>
                        <a:t>Elintarviketeollisuudessa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44" marR="1944" marT="1944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000" u="none" strike="noStrike">
                          <a:effectLst/>
                        </a:rPr>
                        <a:t> 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44" marR="1944" marT="1944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000" u="none" strike="noStrike">
                          <a:effectLst/>
                        </a:rPr>
                        <a:t> 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44" marR="1944" marT="1944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000" u="none" strike="noStrike">
                          <a:effectLst/>
                        </a:rPr>
                        <a:t>x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44" marR="1944" marT="1944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32039514"/>
                  </a:ext>
                </a:extLst>
              </a:tr>
              <a:tr h="171365">
                <a:tc>
                  <a:txBody>
                    <a:bodyPr/>
                    <a:lstStyle/>
                    <a:p>
                      <a:pPr algn="ctr" fontAlgn="b"/>
                      <a:r>
                        <a:rPr lang="fi-FI" sz="1000" u="none" strike="noStrike">
                          <a:effectLst/>
                        </a:rPr>
                        <a:t>Kaliumkarbonaatti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44" marR="1944" marT="1944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000" u="none" strike="noStrike">
                          <a:effectLst/>
                        </a:rPr>
                        <a:t>Lannoitteena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44" marR="1944" marT="1944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000" u="none" strike="noStrike">
                          <a:effectLst/>
                        </a:rPr>
                        <a:t> 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44" marR="1944" marT="1944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000" u="none" strike="noStrike">
                          <a:effectLst/>
                        </a:rPr>
                        <a:t> 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44" marR="1944" marT="1944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000" u="none" strike="noStrike">
                          <a:effectLst/>
                        </a:rPr>
                        <a:t>x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44" marR="1944" marT="1944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28830694"/>
                  </a:ext>
                </a:extLst>
              </a:tr>
              <a:tr h="171365">
                <a:tc>
                  <a:txBody>
                    <a:bodyPr/>
                    <a:lstStyle/>
                    <a:p>
                      <a:pPr algn="ctr" fontAlgn="b"/>
                      <a:r>
                        <a:rPr lang="fi-FI" sz="1000" u="none" strike="noStrike">
                          <a:effectLst/>
                        </a:rPr>
                        <a:t> 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44" marR="1944" marT="1944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000" u="none" strike="noStrike">
                          <a:effectLst/>
                        </a:rPr>
                        <a:t>Sähköteollisuudessa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44" marR="1944" marT="1944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000" u="none" strike="noStrike">
                          <a:effectLst/>
                        </a:rPr>
                        <a:t> 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44" marR="1944" marT="1944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000" u="none" strike="noStrike">
                          <a:effectLst/>
                        </a:rPr>
                        <a:t> 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44" marR="1944" marT="1944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000" u="none" strike="noStrike">
                          <a:effectLst/>
                        </a:rPr>
                        <a:t>x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44" marR="1944" marT="1944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55723227"/>
                  </a:ext>
                </a:extLst>
              </a:tr>
              <a:tr h="171365">
                <a:tc>
                  <a:txBody>
                    <a:bodyPr/>
                    <a:lstStyle/>
                    <a:p>
                      <a:pPr algn="ctr" fontAlgn="b"/>
                      <a:r>
                        <a:rPr lang="fi-FI" sz="1000" u="none" strike="noStrike">
                          <a:effectLst/>
                        </a:rPr>
                        <a:t> 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44" marR="1944" marT="1944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000" u="none" strike="noStrike">
                          <a:effectLst/>
                        </a:rPr>
                        <a:t>Väriaineteollisuudessa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44" marR="1944" marT="1944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000" u="none" strike="noStrike">
                          <a:effectLst/>
                        </a:rPr>
                        <a:t> 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44" marR="1944" marT="1944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000" u="none" strike="noStrike">
                          <a:effectLst/>
                        </a:rPr>
                        <a:t> 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44" marR="1944" marT="1944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000" u="none" strike="noStrike">
                          <a:effectLst/>
                        </a:rPr>
                        <a:t>x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44" marR="1944" marT="1944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38240626"/>
                  </a:ext>
                </a:extLst>
              </a:tr>
              <a:tr h="171365">
                <a:tc>
                  <a:txBody>
                    <a:bodyPr/>
                    <a:lstStyle/>
                    <a:p>
                      <a:pPr algn="ctr" fontAlgn="b"/>
                      <a:r>
                        <a:rPr lang="fi-FI" sz="1000" u="none" strike="noStrike">
                          <a:effectLst/>
                        </a:rPr>
                        <a:t> 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44" marR="1944" marT="1944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000" u="none" strike="noStrike">
                          <a:effectLst/>
                        </a:rPr>
                        <a:t>Tekstiiliteollisuudessa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44" marR="1944" marT="1944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000" u="none" strike="noStrike">
                          <a:effectLst/>
                        </a:rPr>
                        <a:t> 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44" marR="1944" marT="1944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000" u="none" strike="noStrike">
                          <a:effectLst/>
                        </a:rPr>
                        <a:t> 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44" marR="1944" marT="1944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000" u="none" strike="noStrike">
                          <a:effectLst/>
                        </a:rPr>
                        <a:t>x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44" marR="1944" marT="1944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49401818"/>
                  </a:ext>
                </a:extLst>
              </a:tr>
              <a:tr h="171365">
                <a:tc>
                  <a:txBody>
                    <a:bodyPr/>
                    <a:lstStyle/>
                    <a:p>
                      <a:pPr algn="ctr" fontAlgn="b"/>
                      <a:r>
                        <a:rPr lang="fi-FI" sz="1000" u="none" strike="noStrike">
                          <a:effectLst/>
                        </a:rPr>
                        <a:t> 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44" marR="1944" marT="1944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000" u="none" strike="noStrike">
                          <a:effectLst/>
                        </a:rPr>
                        <a:t>Keraamien valmistuksessa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44" marR="1944" marT="1944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000" u="none" strike="noStrike">
                          <a:effectLst/>
                        </a:rPr>
                        <a:t> 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44" marR="1944" marT="1944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000" u="none" strike="noStrike">
                          <a:effectLst/>
                        </a:rPr>
                        <a:t> 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44" marR="1944" marT="1944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000" u="none" strike="noStrike">
                          <a:effectLst/>
                        </a:rPr>
                        <a:t>x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44" marR="1944" marT="1944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7032608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8610249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blipFill dpi="0" rotWithShape="1">
          <a:blip r:embed="rId3">
            <a:alphaModFix amt="22000"/>
            <a:lum/>
          </a:blip>
          <a:srcRect/>
          <a:stretch>
            <a:fillRect l="-1000" r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B79996EC-B416-4977-964F-AA6D3782BA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fi-FI" sz="1400" b="0" i="0" u="none" strike="noStrike" kern="1200" cap="none" spc="0" normalizeH="0" baseline="0" noProof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Opinnäytetöiden</a:t>
            </a:r>
            <a:r>
              <a:rPr kumimoji="0" lang="en-US" altLang="fi-FI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r>
              <a:rPr kumimoji="0" lang="en-US" altLang="fi-FI" sz="1400" b="0" i="0" u="none" strike="noStrike" kern="1200" cap="none" spc="0" normalizeH="0" baseline="0" noProof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webinaari</a:t>
            </a:r>
            <a:r>
              <a:rPr kumimoji="0" lang="en-US" altLang="fi-FI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2024</a:t>
            </a:r>
            <a:endParaRPr kumimoji="0" lang="fi-FI" altLang="fi-FI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4BFD4EB5-C1E6-4BC5-90CF-2CD85A43AF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14650" y="2121828"/>
            <a:ext cx="5150928" cy="23667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sz="4800" b="1" kern="0">
                <a:latin typeface="Arial Narrow" panose="020B0606020202030204" pitchFamily="34" charset="0"/>
              </a:rPr>
              <a:t>Kiitos!</a:t>
            </a:r>
            <a:endParaRPr lang="sv-SE" sz="4800" b="1" kern="0">
              <a:latin typeface="Arial Narrow" panose="020B0606020202030204" pitchFamily="34" charset="0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4B264B49-4942-4E46-BC67-133A4BEC22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5686" y="5349768"/>
            <a:ext cx="8528857" cy="8986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algn="l"/>
            <a:r>
              <a:rPr lang="fi-FI" sz="2800" kern="0">
                <a:latin typeface="Arial Narrow" panose="020B0606020202030204" pitchFamily="34" charset="0"/>
              </a:rPr>
              <a:t>www.soodakattilayhdistys.fi</a:t>
            </a:r>
            <a:endParaRPr lang="sv-SE" sz="1800" kern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74246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err="1"/>
              <a:t>Sisältö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43100"/>
            <a:ext cx="7772400" cy="4114800"/>
          </a:xfrm>
        </p:spPr>
        <p:txBody>
          <a:bodyPr/>
          <a:lstStyle/>
          <a:p>
            <a:r>
              <a:rPr lang="en-US" sz="2000" dirty="0" err="1"/>
              <a:t>Johdanto</a:t>
            </a:r>
            <a:endParaRPr lang="en-US" sz="2000" dirty="0"/>
          </a:p>
          <a:p>
            <a:r>
              <a:rPr lang="en-US" sz="2000" dirty="0" err="1"/>
              <a:t>Työn</a:t>
            </a:r>
            <a:r>
              <a:rPr lang="en-US" sz="2000" dirty="0"/>
              <a:t> </a:t>
            </a:r>
            <a:r>
              <a:rPr lang="en-US" sz="2000" dirty="0" err="1"/>
              <a:t>rakenne</a:t>
            </a:r>
            <a:endParaRPr lang="en-US" sz="2000" dirty="0"/>
          </a:p>
          <a:p>
            <a:r>
              <a:rPr lang="en-US" sz="2000" dirty="0" err="1"/>
              <a:t>Tuhkan</a:t>
            </a:r>
            <a:r>
              <a:rPr lang="en-US" sz="2000" dirty="0"/>
              <a:t> </a:t>
            </a:r>
            <a:r>
              <a:rPr lang="en-US" sz="2000" dirty="0" err="1"/>
              <a:t>koostumus</a:t>
            </a:r>
            <a:endParaRPr lang="en-US" sz="2000" dirty="0"/>
          </a:p>
          <a:p>
            <a:r>
              <a:rPr lang="en-US" sz="2000" dirty="0" err="1"/>
              <a:t>Erotusmenetelmät</a:t>
            </a:r>
            <a:endParaRPr lang="en-US" sz="2000" dirty="0"/>
          </a:p>
          <a:p>
            <a:pPr lvl="1"/>
            <a:r>
              <a:rPr lang="en-US" sz="1600" dirty="0" err="1"/>
              <a:t>Uutto</a:t>
            </a:r>
            <a:endParaRPr lang="en-US" sz="1600" dirty="0"/>
          </a:p>
          <a:p>
            <a:pPr lvl="1"/>
            <a:r>
              <a:rPr lang="en-US" sz="1600" dirty="0" err="1"/>
              <a:t>Kiteytys</a:t>
            </a:r>
            <a:endParaRPr lang="en-US" sz="1600" dirty="0"/>
          </a:p>
          <a:p>
            <a:pPr lvl="1"/>
            <a:r>
              <a:rPr lang="en-US" sz="1600" dirty="0" err="1"/>
              <a:t>Ioninvaihto</a:t>
            </a:r>
            <a:endParaRPr lang="en-US" sz="1600" dirty="0"/>
          </a:p>
          <a:p>
            <a:pPr lvl="1"/>
            <a:r>
              <a:rPr lang="en-US" sz="1600" dirty="0" err="1"/>
              <a:t>Elektrodialyysi</a:t>
            </a:r>
            <a:endParaRPr lang="en-US" sz="1600" dirty="0"/>
          </a:p>
          <a:p>
            <a:r>
              <a:rPr lang="en-US" sz="2000" dirty="0" err="1"/>
              <a:t>Hyötykäyttömahdollisuudet</a:t>
            </a:r>
            <a:endParaRPr lang="en-US" sz="2000" dirty="0"/>
          </a:p>
          <a:p>
            <a:pPr lvl="1"/>
            <a:r>
              <a:rPr lang="en-US" sz="1600" dirty="0" err="1"/>
              <a:t>Tuhkan</a:t>
            </a:r>
            <a:r>
              <a:rPr lang="en-US" sz="1600" dirty="0"/>
              <a:t> </a:t>
            </a:r>
            <a:r>
              <a:rPr lang="en-US" sz="1600" dirty="0" err="1"/>
              <a:t>hyötykäyttökohteet</a:t>
            </a:r>
            <a:endParaRPr lang="en-US" sz="1600" dirty="0"/>
          </a:p>
          <a:p>
            <a:pPr lvl="1"/>
            <a:r>
              <a:rPr lang="en-US" sz="1600" dirty="0" err="1"/>
              <a:t>Tuhkan</a:t>
            </a:r>
            <a:r>
              <a:rPr lang="en-US" sz="1600" dirty="0"/>
              <a:t> </a:t>
            </a:r>
            <a:r>
              <a:rPr lang="en-US" sz="1600" dirty="0" err="1"/>
              <a:t>suolojen</a:t>
            </a:r>
            <a:r>
              <a:rPr lang="en-US" sz="1600" dirty="0"/>
              <a:t> </a:t>
            </a:r>
            <a:r>
              <a:rPr lang="en-US" sz="1600" dirty="0" err="1"/>
              <a:t>hyötykäyttökohteet</a:t>
            </a:r>
            <a:endParaRPr lang="en-US" sz="1600" dirty="0"/>
          </a:p>
          <a:p>
            <a:r>
              <a:rPr lang="en-US" sz="2000" dirty="0" err="1"/>
              <a:t>Yhteenveto</a:t>
            </a:r>
            <a:endParaRPr lang="en-US" sz="2000" dirty="0"/>
          </a:p>
          <a:p>
            <a:endParaRPr lang="en-US" sz="2000" dirty="0"/>
          </a:p>
          <a:p>
            <a:endParaRPr lang="en-US" dirty="0"/>
          </a:p>
          <a:p>
            <a:pPr marL="0" indent="0">
              <a:buNone/>
            </a:pPr>
            <a:endParaRPr lang="en-US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fi-FI" sz="1400" b="0" i="0" u="none" strike="noStrike" kern="1200" cap="none" spc="0" normalizeH="0" baseline="0" noProof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Opinnäytetöiden</a:t>
            </a:r>
            <a:r>
              <a:rPr kumimoji="0" lang="en-US" altLang="fi-FI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r>
              <a:rPr kumimoji="0" lang="en-US" altLang="fi-FI" sz="1400" b="0" i="0" u="none" strike="noStrike" kern="1200" cap="none" spc="0" normalizeH="0" baseline="0" noProof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webinaari</a:t>
            </a:r>
            <a:r>
              <a:rPr kumimoji="0" lang="en-US" altLang="fi-FI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2024</a:t>
            </a:r>
            <a:endParaRPr kumimoji="0" lang="fi-FI" altLang="fi-FI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765488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24C5ED1-CD39-B1EE-6B9B-D996BEE172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Johdanto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B60D8096-1547-D917-712D-599E0ACB68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/>
              <a:t>Työn aihe: Soodakattilan tuhkan suolojen erotus ja hyötykäyttömahdollisuudet</a:t>
            </a:r>
          </a:p>
          <a:p>
            <a:r>
              <a:rPr lang="fi-FI" dirty="0"/>
              <a:t>Kandidaatin työ, 38 s.</a:t>
            </a:r>
          </a:p>
          <a:p>
            <a:r>
              <a:rPr lang="fi-FI" dirty="0"/>
              <a:t>Työn ohjaajat yliopistolla: Juho Rasmus FM ja Katja Kilpimaa TkT</a:t>
            </a:r>
          </a:p>
          <a:p>
            <a:r>
              <a:rPr lang="fi-FI" dirty="0"/>
              <a:t>Syyskuu – joulukuu 2023</a:t>
            </a:r>
          </a:p>
          <a:p>
            <a:endParaRPr lang="fi-FI" dirty="0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9DFE3A94-8920-15CE-B107-A19213F21D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fi-FI" sz="1400" b="0" i="0" u="none" strike="noStrike" kern="1200" cap="none" spc="0" normalizeH="0" baseline="0" noProof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Opinnäytetöiden</a:t>
            </a:r>
            <a:r>
              <a:rPr kumimoji="0" lang="en-US" altLang="fi-FI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r>
              <a:rPr kumimoji="0" lang="en-US" altLang="fi-FI" sz="1400" b="0" i="0" u="none" strike="noStrike" kern="1200" cap="none" spc="0" normalizeH="0" baseline="0" noProof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webinaari</a:t>
            </a:r>
            <a:r>
              <a:rPr kumimoji="0" lang="en-US" altLang="fi-FI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2024</a:t>
            </a:r>
            <a:endParaRPr kumimoji="0" lang="fi-FI" altLang="fi-FI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484103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err="1"/>
              <a:t>Johdanto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799" y="1981200"/>
            <a:ext cx="7772400" cy="4114800"/>
          </a:xfrm>
        </p:spPr>
        <p:txBody>
          <a:bodyPr/>
          <a:lstStyle/>
          <a:p>
            <a:r>
              <a:rPr lang="fi-FI" sz="2000"/>
              <a:t>Lentotuhka on soodakattilassa syntyvä sivuvirta, joka suurimmaksi osaksi kierrätetään takaisin kemikaalikiertoon, mutta pieni osa liuotetaan ja johdetaan jätevesiin</a:t>
            </a:r>
          </a:p>
          <a:p>
            <a:r>
              <a:rPr lang="fi-FI" sz="2000"/>
              <a:t>Vesistöjen laatunormeihin odotetaan lähitulevaisuudessa kiristystä</a:t>
            </a:r>
          </a:p>
          <a:p>
            <a:pPr lvl="1"/>
            <a:r>
              <a:rPr lang="fi-FI" sz="1600"/>
              <a:t>Löydettävä  teknistaloudellisesti toteutuskelpoisia ja resurssitehokkaita käsittelymenetelmiä</a:t>
            </a:r>
          </a:p>
          <a:p>
            <a:endParaRPr lang="fi-FI" sz="2000"/>
          </a:p>
          <a:p>
            <a:r>
              <a:rPr lang="fi-FI" sz="2000"/>
              <a:t>Työn tavoite: Selvittää kirjallisuuskatsauksena soodakattilan lentotuhkan suolojen erotusmenetelmiä, sekä mahdollisia </a:t>
            </a:r>
            <a:r>
              <a:rPr lang="fi-FI" sz="2000" err="1"/>
              <a:t>len</a:t>
            </a:r>
            <a:r>
              <a:rPr lang="en-US" sz="2000" err="1"/>
              <a:t>totuhkan</a:t>
            </a:r>
            <a:r>
              <a:rPr lang="en-US" sz="2000"/>
              <a:t> ja </a:t>
            </a:r>
            <a:r>
              <a:rPr lang="en-US" sz="2000" err="1"/>
              <a:t>lentotuhkan</a:t>
            </a:r>
            <a:r>
              <a:rPr lang="en-US" sz="2000"/>
              <a:t> </a:t>
            </a:r>
            <a:r>
              <a:rPr lang="en-US" sz="2000" err="1"/>
              <a:t>suolojen</a:t>
            </a:r>
            <a:r>
              <a:rPr lang="en-US" sz="2000"/>
              <a:t> </a:t>
            </a:r>
            <a:r>
              <a:rPr lang="en-US" sz="2000" err="1"/>
              <a:t>hyötykäyttökohteita</a:t>
            </a:r>
            <a:endParaRPr lang="en-US"/>
          </a:p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fi-FI" sz="1400" b="0" i="0" u="none" strike="noStrike" kern="1200" cap="none" spc="0" normalizeH="0" baseline="0" noProof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Opinnäytetöiden</a:t>
            </a:r>
            <a:r>
              <a:rPr kumimoji="0" lang="en-US" altLang="fi-FI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r>
              <a:rPr kumimoji="0" lang="en-US" altLang="fi-FI" sz="1400" b="0" i="0" u="none" strike="noStrike" kern="1200" cap="none" spc="0" normalizeH="0" baseline="0" noProof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webinaari</a:t>
            </a:r>
            <a:r>
              <a:rPr kumimoji="0" lang="en-US" altLang="fi-FI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2024</a:t>
            </a:r>
            <a:endParaRPr kumimoji="0" lang="fi-FI" altLang="fi-FI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115645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6D1DB21D-008D-5820-5398-237C3A3532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 wrap="square" anchor="ctr">
            <a:normAutofit/>
          </a:bodyPr>
          <a:lstStyle/>
          <a:p>
            <a:r>
              <a:rPr lang="fi-FI"/>
              <a:t>Työn rakenne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77D5BC1D-6D95-80E0-8019-AB24092612B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5800" y="1793682"/>
            <a:ext cx="3886200" cy="4114800"/>
          </a:xfrm>
        </p:spPr>
        <p:txBody>
          <a:bodyPr/>
          <a:lstStyle/>
          <a:p>
            <a:r>
              <a:rPr lang="fi-FI" sz="2000"/>
              <a:t>Ennen aiheen käsittelyä pohjustus soodakattilasta ja sen keskeisimmistä toiminnoista yleisellä tasolla</a:t>
            </a:r>
          </a:p>
          <a:p>
            <a:pPr lvl="1"/>
            <a:r>
              <a:rPr lang="fi-FI" sz="2000"/>
              <a:t>Merkitys sellunvalmistuksessa</a:t>
            </a:r>
          </a:p>
          <a:p>
            <a:pPr lvl="1"/>
            <a:r>
              <a:rPr lang="fi-FI" sz="2000"/>
              <a:t>Päätehtävät</a:t>
            </a:r>
          </a:p>
          <a:p>
            <a:pPr lvl="1"/>
            <a:r>
              <a:rPr lang="fi-FI" sz="2000"/>
              <a:t>Rakenne</a:t>
            </a:r>
          </a:p>
          <a:p>
            <a:pPr lvl="1"/>
            <a:r>
              <a:rPr lang="fi-FI" sz="2000"/>
              <a:t>Tulipesäprosessit ja tulipesän ilmiöt</a:t>
            </a:r>
          </a:p>
          <a:p>
            <a:pPr lvl="1"/>
            <a:r>
              <a:rPr lang="fi-FI" sz="2000"/>
              <a:t>Vesi-höyry –järjestelmän esittely</a:t>
            </a:r>
          </a:p>
          <a:p>
            <a:pPr lvl="1"/>
            <a:r>
              <a:rPr lang="fi-FI" sz="2000"/>
              <a:t>Tuhkan muodostumien</a:t>
            </a:r>
          </a:p>
          <a:p>
            <a:pPr marL="0" indent="0">
              <a:buNone/>
            </a:pPr>
            <a:endParaRPr lang="en-US"/>
          </a:p>
        </p:txBody>
      </p:sp>
      <p:pic>
        <p:nvPicPr>
          <p:cNvPr id="5" name="Kuva 4" descr="Kuva, joka sisältää kohteen teksti, Fontti, kuvakaappaus, numero&#10;&#10;Kuvaus luotu automaattisesti">
            <a:extLst>
              <a:ext uri="{FF2B5EF4-FFF2-40B4-BE49-F238E27FC236}">
                <a16:creationId xmlns:a16="http://schemas.microsoft.com/office/drawing/2014/main" id="{AFAAF46E-5360-D1A3-7910-373EBE3EABC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783365" y="1793682"/>
            <a:ext cx="3674835" cy="4310658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597DBB34-0149-2738-702D-0B08096DDD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 wrap="none" anchor="ctr">
            <a:norm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fi-FI" sz="1400" b="0" i="0" u="none" strike="noStrike" kern="1200" cap="none" spc="0" normalizeH="0" baseline="0" noProof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Opinnäytetöiden</a:t>
            </a:r>
            <a:r>
              <a:rPr kumimoji="0" lang="en-US" altLang="fi-FI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r>
              <a:rPr kumimoji="0" lang="en-US" altLang="fi-FI" sz="1400" b="0" i="0" u="none" strike="noStrike" kern="1200" cap="none" spc="0" normalizeH="0" baseline="0" noProof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webinaari</a:t>
            </a:r>
            <a:r>
              <a:rPr kumimoji="0" lang="en-US" altLang="fi-FI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2024</a:t>
            </a:r>
            <a:endParaRPr kumimoji="0" lang="fi-FI" altLang="fi-FI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444329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5AC08072-5BA6-BD96-3218-D12B017AC9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Tuhkan koostumus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D7B269DF-DD17-4908-8687-081810B2B8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/>
              <a:t>Oleellinen tieto erotuksen ja hyötykäytön kannalta</a:t>
            </a:r>
          </a:p>
          <a:p>
            <a:r>
              <a:rPr lang="fi-FI" dirty="0"/>
              <a:t>Tuhkan koostumus kerättiin kirjallisuuslähteistä</a:t>
            </a:r>
          </a:p>
          <a:p>
            <a:endParaRPr lang="fi-FI" dirty="0"/>
          </a:p>
          <a:p>
            <a:r>
              <a:rPr lang="fi-FI" dirty="0"/>
              <a:t>Koostumus: Natriumsulfaattia noin 79–85 % ja natriumkarbonaattia noin 8–15 %</a:t>
            </a:r>
          </a:p>
          <a:p>
            <a:r>
              <a:rPr lang="fi-FI" dirty="0"/>
              <a:t>Lisäksi pieniä määriä muita suoloja: natriumkloridi, kaliumsulfaatti, kaliumkarbonaatti ja kaliumkloridi</a:t>
            </a:r>
          </a:p>
          <a:p>
            <a:r>
              <a:rPr lang="fi-FI" dirty="0"/>
              <a:t>Vaihtelua esiintyy</a:t>
            </a:r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02E63ACC-73FE-6978-DFC4-00F7C1E9A4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fi-FI" sz="1400" b="0" i="0" u="none" strike="noStrike" kern="1200" cap="none" spc="0" normalizeH="0" baseline="0" noProof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Opinnäytetöiden</a:t>
            </a:r>
            <a:r>
              <a:rPr kumimoji="0" lang="en-US" altLang="fi-FI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r>
              <a:rPr kumimoji="0" lang="en-US" altLang="fi-FI" sz="1400" b="0" i="0" u="none" strike="noStrike" kern="1200" cap="none" spc="0" normalizeH="0" baseline="0" noProof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webinaari</a:t>
            </a:r>
            <a:r>
              <a:rPr kumimoji="0" lang="en-US" altLang="fi-FI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2024</a:t>
            </a:r>
            <a:endParaRPr kumimoji="0" lang="fi-FI" altLang="fi-FI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932736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33888BDD-5286-85D9-E374-84FA26E1A1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Erotusmenetelmät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C6084E5A-90A8-BA3A-B4BF-E25D1F2BCE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9999" y="1647245"/>
            <a:ext cx="8164002" cy="4114800"/>
          </a:xfrm>
        </p:spPr>
        <p:txBody>
          <a:bodyPr/>
          <a:lstStyle/>
          <a:p>
            <a:pPr marL="0" indent="0">
              <a:buNone/>
            </a:pPr>
            <a:r>
              <a:rPr lang="fi-FI" sz="2000" dirty="0"/>
              <a:t>Uutto</a:t>
            </a:r>
          </a:p>
          <a:p>
            <a:r>
              <a:rPr lang="fi-FI" sz="2000" dirty="0"/>
              <a:t>Kalium ja kloori liukenevat, prosessiaineet eivät</a:t>
            </a:r>
          </a:p>
          <a:p>
            <a:r>
              <a:rPr lang="fi-FI" sz="2000" dirty="0"/>
              <a:t>Käynnin aikaista tietoa: </a:t>
            </a:r>
            <a:r>
              <a:rPr lang="fi-FI" sz="2000" dirty="0" err="1"/>
              <a:t>Aracruz</a:t>
            </a:r>
            <a:r>
              <a:rPr lang="fi-FI" sz="2000" dirty="0"/>
              <a:t>, Brasilia 2002 ja </a:t>
            </a:r>
            <a:r>
              <a:rPr lang="fi-FI" sz="2000" dirty="0" err="1"/>
              <a:t>The</a:t>
            </a:r>
            <a:r>
              <a:rPr lang="fi-FI" sz="2000" dirty="0"/>
              <a:t> </a:t>
            </a:r>
            <a:r>
              <a:rPr lang="fi-FI" sz="2000" dirty="0" err="1"/>
              <a:t>Evadale</a:t>
            </a:r>
            <a:r>
              <a:rPr lang="fi-FI" sz="2000" dirty="0"/>
              <a:t>, Texas, 2009</a:t>
            </a:r>
          </a:p>
          <a:p>
            <a:pPr lvl="1"/>
            <a:r>
              <a:rPr lang="fi-FI" dirty="0"/>
              <a:t>Klooria ja kaliumia poistettu 50–70 % ja natriumin talteenotto noin 80 %</a:t>
            </a:r>
          </a:p>
          <a:p>
            <a:r>
              <a:rPr lang="fi-FI" sz="2000" dirty="0"/>
              <a:t>Parhaat olosuhteet uutolle: 60 °C lämpötila, tuhkan pitoisuus 50 p-% ja pH 9,0</a:t>
            </a:r>
          </a:p>
          <a:p>
            <a:pPr lvl="1"/>
            <a:r>
              <a:rPr lang="fi-FI" dirty="0"/>
              <a:t>Natriumsulfaatin saanto 84 p-%, kloridia ja kaliumia poistettu 97 p-%</a:t>
            </a:r>
          </a:p>
          <a:p>
            <a:r>
              <a:rPr lang="fi-FI" sz="2000" dirty="0"/>
              <a:t>Käänteisuuttotekniikalla haitallisten hivenaineiden poisto</a:t>
            </a:r>
          </a:p>
          <a:p>
            <a:pPr lvl="1"/>
            <a:r>
              <a:rPr lang="fi-FI" dirty="0"/>
              <a:t>Ko. tekniikalla kaikki kadmium ja sinkki, sekä 80–90 % lyijystä saatu poistettua</a:t>
            </a:r>
          </a:p>
          <a:p>
            <a:pPr lvl="1"/>
            <a:endParaRPr lang="fi-FI" dirty="0"/>
          </a:p>
          <a:p>
            <a:pPr marL="0" indent="0">
              <a:buNone/>
            </a:pPr>
            <a:endParaRPr lang="fi-FI" dirty="0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F1E6C0CC-1D16-F6D6-0F00-329A15DC2A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fi-FI" sz="1400" b="0" i="0" u="none" strike="noStrike" kern="1200" cap="none" spc="0" normalizeH="0" baseline="0" noProof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Opinnäytetöiden</a:t>
            </a:r>
            <a:r>
              <a:rPr kumimoji="0" lang="en-US" altLang="fi-FI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r>
              <a:rPr kumimoji="0" lang="en-US" altLang="fi-FI" sz="1400" b="0" i="0" u="none" strike="noStrike" kern="1200" cap="none" spc="0" normalizeH="0" baseline="0" noProof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webinaari</a:t>
            </a:r>
            <a:r>
              <a:rPr kumimoji="0" lang="en-US" altLang="fi-FI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2024</a:t>
            </a:r>
            <a:endParaRPr kumimoji="0" lang="fi-FI" altLang="fi-FI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086245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236C97A1-35B8-98C2-4764-3D358067BE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Erotusmenetelmät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0E7888FC-2816-C4D7-EE12-674E2171AD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i-FI" dirty="0"/>
              <a:t>Kiteytys</a:t>
            </a:r>
          </a:p>
          <a:p>
            <a:r>
              <a:rPr lang="fi-FI" dirty="0"/>
              <a:t>Haihdutuskiteytys</a:t>
            </a:r>
          </a:p>
          <a:p>
            <a:r>
              <a:rPr lang="fi-FI" dirty="0"/>
              <a:t>Tuhkan vesiliuosta haihdutetaan, jolloin natriumsulfaatti kiteytyy ensin</a:t>
            </a:r>
          </a:p>
          <a:p>
            <a:r>
              <a:rPr lang="fi-FI" dirty="0"/>
              <a:t>Kiteytyslaitteistoja käytössä laajalti. </a:t>
            </a:r>
          </a:p>
          <a:p>
            <a:pPr lvl="1"/>
            <a:r>
              <a:rPr lang="fi-FI" dirty="0"/>
              <a:t>Kaupalliset laitteistot pystyneet poistamaan 90–99 % kloorista, 70–90 % kaliumista ja natriumin talteenotto 80–90 %</a:t>
            </a:r>
          </a:p>
          <a:p>
            <a:r>
              <a:rPr lang="fi-FI" dirty="0"/>
              <a:t>Olemassa myös laitteisto, johon yhdistetty kaliumsulfaattikristallien valmistus lannoitekäyttöön</a:t>
            </a:r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75815002-BF18-A9C3-517F-6D3EEB5755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fi-FI" sz="1400" b="0" i="0" u="none" strike="noStrike" kern="1200" cap="none" spc="0" normalizeH="0" baseline="0" noProof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Opinnäytetöiden</a:t>
            </a:r>
            <a:r>
              <a:rPr kumimoji="0" lang="en-US" altLang="fi-FI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r>
              <a:rPr kumimoji="0" lang="en-US" altLang="fi-FI" sz="1400" b="0" i="0" u="none" strike="noStrike" kern="1200" cap="none" spc="0" normalizeH="0" baseline="0" noProof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webinaari</a:t>
            </a:r>
            <a:r>
              <a:rPr kumimoji="0" lang="en-US" altLang="fi-FI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2024</a:t>
            </a:r>
            <a:endParaRPr kumimoji="0" lang="fi-FI" altLang="fi-FI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902357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BABB7A9-BBE0-D392-F75E-5EE21B535A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Erotusmenetelmät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241B40E0-6A76-E661-AF22-AE7DC60D77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i-FI"/>
              <a:t>Jäähdytyskiteytys</a:t>
            </a:r>
          </a:p>
          <a:p>
            <a:r>
              <a:rPr lang="fi-FI"/>
              <a:t>Tuhkan vesiliuosta jäähdytetään, jolloin natriumsulfaattikiteitä muodostuu</a:t>
            </a:r>
          </a:p>
          <a:p>
            <a:r>
              <a:rPr lang="fi-FI"/>
              <a:t>Saatuja tuloksia: poistettu 90 % kloorista, 75 % kaliumista ja natriumin talteenotto 70 %.</a:t>
            </a:r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657B5CA6-689B-68FB-550E-1D912ECB9D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fi-FI" sz="1400" b="0" i="0" u="none" strike="noStrike" kern="1200" cap="none" spc="0" normalizeH="0" baseline="0" noProof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Opinnäytetöiden</a:t>
            </a:r>
            <a:r>
              <a:rPr kumimoji="0" lang="en-US" altLang="fi-FI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r>
              <a:rPr kumimoji="0" lang="en-US" altLang="fi-FI" sz="1400" b="0" i="0" u="none" strike="noStrike" kern="1200" cap="none" spc="0" normalizeH="0" baseline="0" noProof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webinaari</a:t>
            </a:r>
            <a:r>
              <a:rPr kumimoji="0" lang="en-US" altLang="fi-FI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2024</a:t>
            </a:r>
            <a:endParaRPr kumimoji="0" lang="fi-FI" altLang="fi-FI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91389344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5">
      <a:dk1>
        <a:srgbClr val="000000"/>
      </a:dk1>
      <a:lt1>
        <a:srgbClr val="FFFFFF"/>
      </a:lt1>
      <a:dk2>
        <a:srgbClr val="000000"/>
      </a:dk2>
      <a:lt2>
        <a:srgbClr val="9F9F9F"/>
      </a:lt2>
      <a:accent1>
        <a:srgbClr val="FFCC66"/>
      </a:accent1>
      <a:accent2>
        <a:srgbClr val="0000FF"/>
      </a:accent2>
      <a:accent3>
        <a:srgbClr val="FFFFFF"/>
      </a:accent3>
      <a:accent4>
        <a:srgbClr val="000000"/>
      </a:accent4>
      <a:accent5>
        <a:srgbClr val="FFE2B8"/>
      </a:accent5>
      <a:accent6>
        <a:srgbClr val="0000E7"/>
      </a:accent6>
      <a:hlink>
        <a:srgbClr val="CC00CC"/>
      </a:hlink>
      <a:folHlink>
        <a:srgbClr val="C0C0C0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i-FI" altLang="fi-FI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i-FI" altLang="fi-FI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FF00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Default Design">
  <a:themeElements>
    <a:clrScheme name="Default Design 5">
      <a:dk1>
        <a:srgbClr val="000000"/>
      </a:dk1>
      <a:lt1>
        <a:srgbClr val="FFFFFF"/>
      </a:lt1>
      <a:dk2>
        <a:srgbClr val="000000"/>
      </a:dk2>
      <a:lt2>
        <a:srgbClr val="9F9F9F"/>
      </a:lt2>
      <a:accent1>
        <a:srgbClr val="FFCC66"/>
      </a:accent1>
      <a:accent2>
        <a:srgbClr val="0000FF"/>
      </a:accent2>
      <a:accent3>
        <a:srgbClr val="FFFFFF"/>
      </a:accent3>
      <a:accent4>
        <a:srgbClr val="000000"/>
      </a:accent4>
      <a:accent5>
        <a:srgbClr val="FFE2B8"/>
      </a:accent5>
      <a:accent6>
        <a:srgbClr val="0000E7"/>
      </a:accent6>
      <a:hlink>
        <a:srgbClr val="CC00CC"/>
      </a:hlink>
      <a:folHlink>
        <a:srgbClr val="C0C0C0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i-FI" altLang="fi-FI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i-FI" altLang="fi-FI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FF00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0C9F30143E2C8438A5894D2AE451FE7" ma:contentTypeVersion="14" ma:contentTypeDescription="Create a new document." ma:contentTypeScope="" ma:versionID="a9e88a24127dfd92ff5eec02969d9d81">
  <xsd:schema xmlns:xsd="http://www.w3.org/2001/XMLSchema" xmlns:xs="http://www.w3.org/2001/XMLSchema" xmlns:p="http://schemas.microsoft.com/office/2006/metadata/properties" xmlns:ns2="188d7f79-974a-4e01-90b3-dac4ca23f6c3" xmlns:ns3="3b867965-0f7f-46e3-830a-6182f13fad49" targetNamespace="http://schemas.microsoft.com/office/2006/metadata/properties" ma:root="true" ma:fieldsID="9311b554f48937a8e4303356af478a4f" ns2:_="" ns3:_="">
    <xsd:import namespace="188d7f79-974a-4e01-90b3-dac4ca23f6c3"/>
    <xsd:import namespace="3b867965-0f7f-46e3-830a-6182f13fad4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LengthInSeconds" minOccurs="0"/>
                <xsd:element ref="ns2:MediaServiceDateTaken" minOccurs="0"/>
                <xsd:element ref="ns2:MediaServiceLocation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88d7f79-974a-4e01-90b3-dac4ca23f6c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2" nillable="true" ma:taxonomy="true" ma:internalName="lcf76f155ced4ddcb4097134ff3c332f" ma:taxonomyFieldName="MediaServiceImageTags" ma:displayName="Image Tags" ma:readOnly="false" ma:fieldId="{5cf76f15-5ced-4ddc-b409-7134ff3c332f}" ma:taxonomyMulti="true" ma:sspId="2a44f826-d9d4-4f4d-b061-51c0d85fd75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17" nillable="true" ma:displayName="MediaLengthInSeconds" ma:hidden="true" ma:internalName="MediaLengthInSeconds" ma:readOnly="true">
      <xsd:simpleType>
        <xsd:restriction base="dms:Unknown"/>
      </xsd:simpleType>
    </xsd:element>
    <xsd:element name="MediaServiceDateTaken" ma:index="18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Location" ma:index="19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b867965-0f7f-46e3-830a-6182f13fad49" elementFormDefault="qualified">
    <xsd:import namespace="http://schemas.microsoft.com/office/2006/documentManagement/types"/>
    <xsd:import namespace="http://schemas.microsoft.com/office/infopath/2007/PartnerControls"/>
    <xsd:element name="TaxCatchAll" ma:index="13" nillable="true" ma:displayName="Taxonomy Catch All Column" ma:hidden="true" ma:list="{04985a73-9ae4-4344-a3bc-dde79e12c3f7}" ma:internalName="TaxCatchAll" ma:showField="CatchAllData" ma:web="3b867965-0f7f-46e3-830a-6182f13fad4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3b867965-0f7f-46e3-830a-6182f13fad49" xsi:nil="true"/>
    <lcf76f155ced4ddcb4097134ff3c332f xmlns="188d7f79-974a-4e01-90b3-dac4ca23f6c3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D76743C5-5A68-4138-B855-2E0959BA706F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0774BCC-37D5-4B2B-8DE1-F5565D37177A}">
  <ds:schemaRefs>
    <ds:schemaRef ds:uri="188d7f79-974a-4e01-90b3-dac4ca23f6c3"/>
    <ds:schemaRef ds:uri="3b867965-0f7f-46e3-830a-6182f13fad49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23162919-E6BC-470B-B96C-CB1818C5D5FF}">
  <ds:schemaRefs>
    <ds:schemaRef ds:uri="188d7f79-974a-4e01-90b3-dac4ca23f6c3"/>
    <ds:schemaRef ds:uri="3b867965-0f7f-46e3-830a-6182f13fad49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726</Words>
  <Application>Microsoft Office PowerPoint</Application>
  <PresentationFormat>Näytössä katseltava diaesitys (4:3)</PresentationFormat>
  <Paragraphs>247</Paragraphs>
  <Slides>16</Slides>
  <Notes>4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2</vt:i4>
      </vt:variant>
      <vt:variant>
        <vt:lpstr>Dian otsikot</vt:lpstr>
      </vt:variant>
      <vt:variant>
        <vt:i4>16</vt:i4>
      </vt:variant>
    </vt:vector>
  </HeadingPairs>
  <TitlesOfParts>
    <vt:vector size="21" baseType="lpstr">
      <vt:lpstr>Arial Narrow</vt:lpstr>
      <vt:lpstr>Calibri</vt:lpstr>
      <vt:lpstr>Times New Roman</vt:lpstr>
      <vt:lpstr>Default Design</vt:lpstr>
      <vt:lpstr>1_Default Design</vt:lpstr>
      <vt:lpstr>Kandidaatintyö: Soodakattilan tuhkan suolojen erotus ja hyötykäyttömahdollisuudet</vt:lpstr>
      <vt:lpstr>Sisältö</vt:lpstr>
      <vt:lpstr>Johdanto</vt:lpstr>
      <vt:lpstr>Johdanto</vt:lpstr>
      <vt:lpstr>Työn rakenne</vt:lpstr>
      <vt:lpstr>Tuhkan koostumus</vt:lpstr>
      <vt:lpstr>Erotusmenetelmät</vt:lpstr>
      <vt:lpstr>Erotusmenetelmät</vt:lpstr>
      <vt:lpstr>Erotusmenetelmät</vt:lpstr>
      <vt:lpstr>Erotusmenetelmät</vt:lpstr>
      <vt:lpstr>Erotusmenetelmät</vt:lpstr>
      <vt:lpstr>Hyötykäyttömahdollisuudet</vt:lpstr>
      <vt:lpstr>Hyötykäyttömahdollisuudet</vt:lpstr>
      <vt:lpstr>Yhteenveto</vt:lpstr>
      <vt:lpstr>Yhteenveto</vt:lpstr>
      <vt:lpstr>PowerPoint-esitys</vt:lpstr>
    </vt:vector>
  </TitlesOfParts>
  <Company>Finnish Recovery Boiler Committee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Soodakattilapäivät 2010</dc:title>
  <dc:creator>Lampinen, Paivi</dc:creator>
  <cp:lastModifiedBy>Jenna Ylimäki</cp:lastModifiedBy>
  <cp:revision>2</cp:revision>
  <cp:lastPrinted>2018-10-02T09:33:36Z</cp:lastPrinted>
  <dcterms:created xsi:type="dcterms:W3CDTF">1995-06-17T23:31:02Z</dcterms:created>
  <dcterms:modified xsi:type="dcterms:W3CDTF">2024-01-22T13:52:37Z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0x01010040C9F30143E2C8438A5894D2AE451FE7</vt:lpwstr>
  </property>
  <property fmtid="{D5CDD505-2E9C-101B-9397-08002B2CF9AE}" pid="3" name="MediaServiceImageTags">
    <vt:lpwstr/>
  </property>
</Properties>
</file>