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9" r:id="rId6"/>
  </p:sldIdLst>
  <p:sldSz cx="12192000" cy="6858000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DDC64-4FB9-3103-388F-E50EF31A5EF7}" v="64" dt="2024-04-17T10:02:44.5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9" d="100"/>
          <a:sy n="99" d="100"/>
        </p:scale>
        <p:origin x="5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9756E-E3AE-25C0-34FF-E452E942E3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2B2631-9707-FA33-55B5-46ECD1AFCB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AD78D-C18C-92E5-DBBF-3CD495568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5B4F-5587-4E72-B42E-CA92EFB7F411}" type="datetimeFigureOut">
              <a:rPr lang="sv-FI" smtClean="0"/>
              <a:t>17-04-2024</a:t>
            </a:fld>
            <a:endParaRPr lang="sv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8CB749-2A7A-17B6-DA73-012B27480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87F91-85D5-B243-C037-2DDCBB1EF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979E9-2CE4-4783-B990-B8D1694D08B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695761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FEFED-AD12-6BD8-C83D-9FB5CE47B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97AC5B-26D2-3852-58AE-53DAEFC536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69F22-683E-765F-03C2-9505A26C5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5B4F-5587-4E72-B42E-CA92EFB7F411}" type="datetimeFigureOut">
              <a:rPr lang="sv-FI" smtClean="0"/>
              <a:t>17-04-2024</a:t>
            </a:fld>
            <a:endParaRPr lang="sv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F51CB-EEB5-1B1E-7A7B-FD250B04F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21754B-D4DC-A555-7D29-EDE8BDD92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979E9-2CE4-4783-B990-B8D1694D08B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809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9AF797-5959-3885-4507-3E10C65373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E4F2E4-B23F-89E3-B071-401F22667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C4076-EE58-D1D5-DC55-9452E718B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5B4F-5587-4E72-B42E-CA92EFB7F411}" type="datetimeFigureOut">
              <a:rPr lang="sv-FI" smtClean="0"/>
              <a:t>17-04-2024</a:t>
            </a:fld>
            <a:endParaRPr lang="sv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757E9-75EF-7633-F3F2-E4271C3D7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A9372B-AD13-7636-9DB1-DF5F3B4B0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979E9-2CE4-4783-B990-B8D1694D08B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196477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28784-7CEF-994A-83A1-C7011650E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32D09-5450-8E8A-7339-166D17662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5CFA9-8389-F05D-D98D-CCFB9486B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5B4F-5587-4E72-B42E-CA92EFB7F411}" type="datetimeFigureOut">
              <a:rPr lang="sv-FI" smtClean="0"/>
              <a:t>17-04-2024</a:t>
            </a:fld>
            <a:endParaRPr lang="sv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FF03B-F580-B51C-8A8E-CE295044D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04846B-AAA9-D06C-9C7C-E8DF1D203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979E9-2CE4-4783-B990-B8D1694D08B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070313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26D21-22AD-FD9C-05CD-D01C6AE8F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A050D9-E087-AACB-5E4D-FF4C25494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811C2-0D0B-A736-20DF-4BF10D59B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5B4F-5587-4E72-B42E-CA92EFB7F411}" type="datetimeFigureOut">
              <a:rPr lang="sv-FI" smtClean="0"/>
              <a:t>17-04-2024</a:t>
            </a:fld>
            <a:endParaRPr lang="sv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A74D55-24EA-97DB-E8D7-5F2F05532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0D2CB4-A96F-C583-62AF-F8CE2B575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979E9-2CE4-4783-B990-B8D1694D08B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109803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DE1F7-765C-5151-8192-F0DBBB792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B3DAB-1612-9308-0F04-52ED59F371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9E9597-4DEE-5F47-54A4-1151964980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C2F2BB-25F5-3F08-EE4A-5CFA28CC1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5B4F-5587-4E72-B42E-CA92EFB7F411}" type="datetimeFigureOut">
              <a:rPr lang="sv-FI" smtClean="0"/>
              <a:t>17-04-2024</a:t>
            </a:fld>
            <a:endParaRPr lang="sv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7D4F4F-BF5F-1EFD-25ED-1215A7C78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1E5E7B-CF0D-5CDC-8D25-CF7287482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979E9-2CE4-4783-B990-B8D1694D08B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318824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04333-C16C-53E0-ABE8-E57593BB6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37B2AB-AD2C-E2FC-F183-542BEFA810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4FB116-C6CF-DDA3-8862-9771AFF1F7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839EEE-51FB-E06A-8C7F-824738A1CF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AB24A8-9393-1ACD-95E0-D0E2272B32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059EFB-884A-4CBB-9C84-E2D652F3E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5B4F-5587-4E72-B42E-CA92EFB7F411}" type="datetimeFigureOut">
              <a:rPr lang="sv-FI" smtClean="0"/>
              <a:t>17-04-2024</a:t>
            </a:fld>
            <a:endParaRPr lang="sv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2E89C7-326E-E8A3-25EE-B3F024E4F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222D06-8C40-89FE-CAF6-D049E7A7B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979E9-2CE4-4783-B990-B8D1694D08B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583671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4B1C9-C44C-945C-B34D-B8164EBF4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ADF878-8EBA-248B-B36A-504C44159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5B4F-5587-4E72-B42E-CA92EFB7F411}" type="datetimeFigureOut">
              <a:rPr lang="sv-FI" smtClean="0"/>
              <a:t>17-04-2024</a:t>
            </a:fld>
            <a:endParaRPr lang="sv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0CFAA6-8B94-FF66-035D-8C6351056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65492A-E893-0518-CB7D-767408234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979E9-2CE4-4783-B990-B8D1694D08B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82584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0AB56B-E254-7BFE-B429-1382AFAC7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5B4F-5587-4E72-B42E-CA92EFB7F411}" type="datetimeFigureOut">
              <a:rPr lang="sv-FI" smtClean="0"/>
              <a:t>17-04-2024</a:t>
            </a:fld>
            <a:endParaRPr lang="sv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28A15B-7D13-276D-B6DE-18715B585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BED2FC-E384-1310-6682-0FC407554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979E9-2CE4-4783-B990-B8D1694D08B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503046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D075C-40CF-26BA-F929-39B7FC830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53FF6-1681-99EF-DD52-F759385C0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916CC1-E4CD-A444-9733-3CB7998B76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14E876-B186-388B-A8D5-D5F1AC349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5B4F-5587-4E72-B42E-CA92EFB7F411}" type="datetimeFigureOut">
              <a:rPr lang="sv-FI" smtClean="0"/>
              <a:t>17-04-2024</a:t>
            </a:fld>
            <a:endParaRPr lang="sv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ED70A7-9757-DC09-0D9A-242228040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582194-2CB5-FC07-03CF-B0A206ECE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979E9-2CE4-4783-B990-B8D1694D08B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365421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E7BCA-DFD9-ED75-794D-77A723470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FD68EF-A478-102C-66A9-427C8D6550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C24F99-BA6A-C4B5-00AC-692C08481F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C435FE-FF62-B61A-836C-BF71E3214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5B4F-5587-4E72-B42E-CA92EFB7F411}" type="datetimeFigureOut">
              <a:rPr lang="sv-FI" smtClean="0"/>
              <a:t>17-04-2024</a:t>
            </a:fld>
            <a:endParaRPr lang="sv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59518E-E686-A3FF-5057-608BB5401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F535AF-AEC6-5233-D3EC-E61FBCC29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979E9-2CE4-4783-B990-B8D1694D08B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493935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DA4482-8E0E-538E-C4D7-6D3B0A291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D85A08-251F-E1F7-D1C6-59D7846740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21663-54C3-F964-40BF-CA3FEBA912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B5B4F-5587-4E72-B42E-CA92EFB7F411}" type="datetimeFigureOut">
              <a:rPr lang="sv-FI" smtClean="0"/>
              <a:t>17-04-2024</a:t>
            </a:fld>
            <a:endParaRPr lang="sv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77048-AC76-A440-07D1-D3405EA92C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5E43E-46D4-0A65-20D0-93E933EDA7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979E9-2CE4-4783-B990-B8D1694D08B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553806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6A08F52-0373-8414-9C49-235B745A0B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026992"/>
              </p:ext>
            </p:extLst>
          </p:nvPr>
        </p:nvGraphicFramePr>
        <p:xfrm>
          <a:off x="310719" y="570"/>
          <a:ext cx="1173628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895">
                  <a:extLst>
                    <a:ext uri="{9D8B030D-6E8A-4147-A177-3AD203B41FA5}">
                      <a16:colId xmlns:a16="http://schemas.microsoft.com/office/drawing/2014/main" val="3855268516"/>
                    </a:ext>
                  </a:extLst>
                </a:gridCol>
                <a:gridCol w="4554245">
                  <a:extLst>
                    <a:ext uri="{9D8B030D-6E8A-4147-A177-3AD203B41FA5}">
                      <a16:colId xmlns:a16="http://schemas.microsoft.com/office/drawing/2014/main" val="3708701004"/>
                    </a:ext>
                  </a:extLst>
                </a:gridCol>
                <a:gridCol w="2934070">
                  <a:extLst>
                    <a:ext uri="{9D8B030D-6E8A-4147-A177-3AD203B41FA5}">
                      <a16:colId xmlns:a16="http://schemas.microsoft.com/office/drawing/2014/main" val="3020638909"/>
                    </a:ext>
                  </a:extLst>
                </a:gridCol>
                <a:gridCol w="2934070">
                  <a:extLst>
                    <a:ext uri="{9D8B030D-6E8A-4147-A177-3AD203B41FA5}">
                      <a16:colId xmlns:a16="http://schemas.microsoft.com/office/drawing/2014/main" val="1976184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sv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noProof="0"/>
                        <a:t>Vastaan</a:t>
                      </a:r>
                    </a:p>
                    <a:p>
                      <a:pPr algn="ctr"/>
                      <a:r>
                        <a:rPr lang="fi-FI" sz="1200" noProof="0" dirty="0"/>
                        <a:t>(tai ei ainakaan tue III ja IV osien tekemistä)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noProof="0" dirty="0"/>
                        <a:t>Puolesta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noProof="0" dirty="0"/>
                        <a:t>Huomioitavaa / kysymyksiä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3714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-FI" sz="1200" noProof="0" dirty="0"/>
                        <a:t>Kattilavalmistajat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noProof="0" dirty="0"/>
                        <a:t>Ensimmäisen tulistimen korkeammat lämpötilat ainakin joiltakin osin tuttu ainakin kattilanvalmistajille.</a:t>
                      </a:r>
                    </a:p>
                    <a:p>
                      <a:pPr algn="ctr"/>
                      <a:endParaRPr lang="fi-FI" sz="1200" noProof="0" dirty="0"/>
                    </a:p>
                    <a:p>
                      <a:pPr algn="ctr"/>
                      <a:r>
                        <a:rPr lang="fi-FI" sz="1200" noProof="0" dirty="0"/>
                        <a:t>Mahdollista ettei asialle voi tehdä mitään, tilanteeseen ei pysty vaikuttamaan, ainakaan kovin paljon, mutta kattilavalmistajilla kuitenkin asia hallinnassa </a:t>
                      </a:r>
                      <a:r>
                        <a:rPr lang="fi-FI" sz="1200" noProof="0" dirty="0" err="1"/>
                        <a:t>esim</a:t>
                      </a:r>
                      <a:r>
                        <a:rPr lang="fi-FI" sz="1200" noProof="0" dirty="0"/>
                        <a:t> mitoituksella ja materiaalivalinnoilla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noProof="0" dirty="0"/>
                        <a:t>Kattiloiden käyttäjille ei ole tiedossa minkälaista lämpötilalisää pitää vaatia tulipesän suunnasta ensimmäisille tulistimille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noProof="0" dirty="0"/>
                        <a:t>Ei tiedossa miten hyvin on kattilanvalmistajille tuttu kvantitatiivisesti.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200" noProof="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noProof="0" dirty="0"/>
                        <a:t>Todennäköisesti kattiloista dataa sen verran että tiedossa miten keskimäärin riippuu kattilan koosta ja ajotavasta.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200" noProof="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noProof="0" dirty="0"/>
                        <a:t>Ei tiedossa onko kattilanvalmistajilla jo työkalut laskea ja ottaa huomioon mitoituksessa. Eli tarvetta tutkia ilmiötä lisää ei olisi.</a:t>
                      </a:r>
                    </a:p>
                    <a:p>
                      <a:pPr algn="ctr"/>
                      <a:endParaRPr lang="fi-FI" sz="12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3214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-FI" sz="1200" noProof="0" dirty="0"/>
                        <a:t>SKY, tehtaat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noProof="0" dirty="0"/>
                        <a:t>Ilmiö ei vaikuta olevan tuttu kaikille tehtaille tai ymmärrys ei joka tehtaalla välttämättä samalla tasolla. Projekti </a:t>
                      </a:r>
                      <a:r>
                        <a:rPr lang="fi-FI" sz="1200" noProof="0" dirty="0" err="1"/>
                        <a:t>alunperin</a:t>
                      </a:r>
                      <a:r>
                        <a:rPr lang="fi-FI" sz="1200" noProof="0" dirty="0"/>
                        <a:t> käyntiin Etelä-Amerikan tehtaan konferenssiesityksestä, jossa esiteltiin tulistimesta mitattuja lämpötiloja ja todettiin että haaste on olemassa.</a:t>
                      </a:r>
                    </a:p>
                    <a:p>
                      <a:pPr algn="ctr"/>
                      <a:r>
                        <a:rPr lang="fi-FI" sz="1200" noProof="0" dirty="0"/>
                        <a:t>Yhdistys toimii tiedon tuottajana yleiseen käyttöön ja tämäkin ilmiö olisi hyvä käydä perusteellisesti läpi jotta nyky- ja jälkipolvi osaisi asiaan varautua.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noProof="0" dirty="0"/>
                        <a:t>Ei selvää voiko olemassa olevassa kattilassa ilmiöön vaikuttaa ja miten paljon. Tai onko tarvetta jos kattilanvalmistajat jo mitoituksessa ottaneet huomioon.</a:t>
                      </a:r>
                    </a:p>
                    <a:p>
                      <a:pPr algn="ctr"/>
                      <a:endParaRPr lang="fi-FI" sz="1200" noProof="0" dirty="0"/>
                    </a:p>
                    <a:p>
                      <a:pPr algn="ctr"/>
                      <a:r>
                        <a:rPr lang="fi-FI" sz="1200" noProof="0" dirty="0"/>
                        <a:t>Ilmiöiden parempi ymmärtäminen ja tiedon leviäminen yhdistyksen ja tehtaiden piirissä kuitenkin yleisesti ottaen hyvä asia.</a:t>
                      </a:r>
                    </a:p>
                    <a:p>
                      <a:pPr algn="ctr"/>
                      <a:endParaRPr lang="fi-FI" sz="1200" noProof="0" dirty="0"/>
                    </a:p>
                    <a:p>
                      <a:pPr algn="ctr"/>
                      <a:r>
                        <a:rPr lang="fi-FI" sz="1200" noProof="0" dirty="0"/>
                        <a:t>Jos ilmiö jo hallinnassa, ei tarvetta kiinnittää huomiota ja resursseja asian selvittämiseen tehtailla.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067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0167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DB27DF-7D3B-A6E4-1C93-420FE7672A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867821D-0659-3776-6D62-8846BFD368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965959"/>
              </p:ext>
            </p:extLst>
          </p:nvPr>
        </p:nvGraphicFramePr>
        <p:xfrm>
          <a:off x="310719" y="570"/>
          <a:ext cx="11736280" cy="667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895">
                  <a:extLst>
                    <a:ext uri="{9D8B030D-6E8A-4147-A177-3AD203B41FA5}">
                      <a16:colId xmlns:a16="http://schemas.microsoft.com/office/drawing/2014/main" val="3855268516"/>
                    </a:ext>
                  </a:extLst>
                </a:gridCol>
                <a:gridCol w="4554245">
                  <a:extLst>
                    <a:ext uri="{9D8B030D-6E8A-4147-A177-3AD203B41FA5}">
                      <a16:colId xmlns:a16="http://schemas.microsoft.com/office/drawing/2014/main" val="3708701004"/>
                    </a:ext>
                  </a:extLst>
                </a:gridCol>
                <a:gridCol w="2934070">
                  <a:extLst>
                    <a:ext uri="{9D8B030D-6E8A-4147-A177-3AD203B41FA5}">
                      <a16:colId xmlns:a16="http://schemas.microsoft.com/office/drawing/2014/main" val="3020638909"/>
                    </a:ext>
                  </a:extLst>
                </a:gridCol>
                <a:gridCol w="2934070">
                  <a:extLst>
                    <a:ext uri="{9D8B030D-6E8A-4147-A177-3AD203B41FA5}">
                      <a16:colId xmlns:a16="http://schemas.microsoft.com/office/drawing/2014/main" val="1976184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i-FI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noProof="0"/>
                        <a:t>Vastaan</a:t>
                      </a:r>
                    </a:p>
                    <a:p>
                      <a:pPr algn="ctr"/>
                      <a:r>
                        <a:rPr lang="fi-FI" sz="1200" noProof="0" dirty="0"/>
                        <a:t>(tai ei ainakaan tue III ja IV osien tekemistä)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noProof="0" dirty="0"/>
                        <a:t>Puolesta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noProof="0" dirty="0"/>
                        <a:t>Huomioitavaa / kysymyksiä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3714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-FI" sz="1200" noProof="0" dirty="0"/>
                        <a:t>Kattilavalmistajat, SKY, tehtaat, tutkimuslaitokset, yleinen ilmiön </a:t>
                      </a:r>
                      <a:r>
                        <a:rPr lang="fi-FI" sz="1200" noProof="0" dirty="0" err="1"/>
                        <a:t>ymmärtaminen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noProof="0" dirty="0"/>
                        <a:t>Käytetään rahaa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noProof="0" dirty="0"/>
                        <a:t>Projektin I ja II osassa tarkasteltu höyrypuolta. Laskennoissa tarvitsi lisätä korjauskerroin lämmönsiirron profiiliin jotta laskenta antoi mittauksia vastaavia lämpötiloja</a:t>
                      </a:r>
                      <a:br>
                        <a:rPr lang="fi-FI" sz="1200" noProof="0" dirty="0"/>
                      </a:br>
                      <a:r>
                        <a:rPr lang="fi-FI" sz="1200" noProof="0" dirty="0"/>
                        <a:t>(savukaasun virtaussuunnassa ensimmäiset ja </a:t>
                      </a:r>
                      <a:r>
                        <a:rPr lang="fi-FI" sz="1200" noProof="0" dirty="0" err="1"/>
                        <a:t>sivussuunnassa</a:t>
                      </a:r>
                      <a:r>
                        <a:rPr lang="fi-FI" sz="1200" noProof="0" dirty="0"/>
                        <a:t> keskimmäiset putket, näissä höyry kuumempaa)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noProof="0" dirty="0"/>
                        <a:t>Korjauskerroin ei perustunut savukaasupuolen lämmönsiirron tarkasteluun, vaan tehtiin tarvittava sovite, jolla laskettu saatiin täsmäämään tehdasdataan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4566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-FI" sz="1200" noProof="0" dirty="0"/>
                        <a:t>Vaiheet III ja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noProof="0" dirty="0"/>
                        <a:t>Tarkastelemalla savukaasupuolen lämmönsiirtoa </a:t>
                      </a:r>
                      <a:r>
                        <a:rPr lang="fi-FI" sz="1200" noProof="0" dirty="0" err="1"/>
                        <a:t>CFD:n</a:t>
                      </a:r>
                      <a:r>
                        <a:rPr lang="fi-FI" sz="1200" noProof="0" dirty="0"/>
                        <a:t> avulla, olisi mahdollista nähdä pystytäänkö mallilla selittämään I ja II vaiheiden korjauskerroin.</a:t>
                      </a:r>
                    </a:p>
                    <a:p>
                      <a:pPr algn="ctr"/>
                      <a:endParaRPr lang="fi-FI" sz="1200" noProof="0" dirty="0"/>
                    </a:p>
                    <a:p>
                      <a:pPr algn="ctr"/>
                      <a:r>
                        <a:rPr lang="fi-FI" sz="1200" noProof="0" dirty="0"/>
                        <a:t>Mahdollisia selittäviä tekijöitä voisi olla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fi-FI" sz="1200" noProof="0" dirty="0"/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fi-FI" sz="1200" noProof="0" dirty="0"/>
                        <a:t>Epätasainen savukaasun lämpötilaprofiili (keskellä kuumempi savukaasu kuin sivuseinillä) ja miten tämä riippuu kattilan koosta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fi-FI" sz="1200" noProof="0" dirty="0"/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fi-FI" sz="1200" noProof="0" dirty="0"/>
                        <a:t>Kerrostuman paksuuden </a:t>
                      </a:r>
                      <a:r>
                        <a:rPr lang="fi-FI" sz="1200" noProof="0" dirty="0" err="1"/>
                        <a:t>rajaantuminen</a:t>
                      </a:r>
                      <a:r>
                        <a:rPr lang="fi-FI" sz="1200" noProof="0" dirty="0"/>
                        <a:t> (T</a:t>
                      </a:r>
                      <a:r>
                        <a:rPr lang="fi-FI" sz="1200" baseline="-25000" noProof="0" dirty="0"/>
                        <a:t>70</a:t>
                      </a:r>
                      <a:r>
                        <a:rPr lang="fi-FI" sz="1200" noProof="0" dirty="0"/>
                        <a:t> sulaminen) niin että keskellä oleva kerrostuma on muita tulistimen kohtia ohuempi ja lämmönsiirto tästä syystä ainakin joltain osin korkeampi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noProof="0" dirty="0"/>
                        <a:t>CFD mallinnuksessa epävarmuustekijöitä on ainakin säteilylämmönsiirron kuvauksen tarkkuus jos verrataan sitä ”todellisuuteen” kattilassa. Konvektiivinen lämmönsiirron kohdalla epävarmuutta, mutta säteilyä vähemmän.</a:t>
                      </a:r>
                    </a:p>
                    <a:p>
                      <a:pPr algn="ctr"/>
                      <a:endParaRPr lang="fi-FI" sz="1200" noProof="0" dirty="0"/>
                    </a:p>
                    <a:p>
                      <a:pPr algn="ctr"/>
                      <a:r>
                        <a:rPr lang="fi-FI" sz="1200" noProof="0" dirty="0"/>
                        <a:t>Kerrostuman paksuus ja muiden ominaisuuksien (mm lämmönjohtavuus) vaikutus laskettuun lämmönsiirtoon myös epävarmuustekijä.</a:t>
                      </a:r>
                    </a:p>
                    <a:p>
                      <a:pPr algn="ctr"/>
                      <a:endParaRPr lang="fi-FI" sz="1200" noProof="0" dirty="0"/>
                    </a:p>
                    <a:p>
                      <a:pPr algn="ctr"/>
                      <a:r>
                        <a:rPr lang="fi-FI" sz="1200" noProof="0" dirty="0"/>
                        <a:t>Kerrostumat kuitenkin tapauskohtaisia, eli mallissa täytyy joka tapauksessa olettaa jotakin kerrostumiin ja lämmönsiirtoon liittyen. </a:t>
                      </a:r>
                    </a:p>
                    <a:p>
                      <a:pPr algn="ctr"/>
                      <a:endParaRPr lang="fi-FI" sz="1200" noProof="0" dirty="0"/>
                    </a:p>
                    <a:p>
                      <a:pPr algn="ctr"/>
                      <a:r>
                        <a:rPr lang="fi-FI" sz="1200" noProof="0" dirty="0"/>
                        <a:t>Herkkyystarkasteluilla saataisiin todennäköisesti hyvä kokonaiskuva, jolloin voitaisiin malliin perustuen sanoa mikä selittää vaiheiden I ja II korjauskertoimen. Tai todeta ettei mallissa kokeillut asiat selitä (täysin) tarvittua korjauskerrointa.</a:t>
                      </a:r>
                    </a:p>
                    <a:p>
                      <a:pPr algn="ctr"/>
                      <a:r>
                        <a:rPr lang="fi-FI" sz="1200" noProof="0" dirty="0"/>
                        <a:t>Joka tapauksessa ilmiön ymmärrys kasvaisi.</a:t>
                      </a:r>
                    </a:p>
                    <a:p>
                      <a:pPr algn="ctr"/>
                      <a:endParaRPr lang="fi-FI" sz="12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58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348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b867965-0f7f-46e3-830a-6182f13fad49" xsi:nil="true"/>
    <lcf76f155ced4ddcb4097134ff3c332f xmlns="acb42d26-e59d-441e-bf0d-75ef1369c438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FCC50FD14B64A9CAC728E0C357AD5" ma:contentTypeVersion="14" ma:contentTypeDescription="Create a new document." ma:contentTypeScope="" ma:versionID="8e84379b5d908d3b24f615e39acbcb94">
  <xsd:schema xmlns:xsd="http://www.w3.org/2001/XMLSchema" xmlns:xs="http://www.w3.org/2001/XMLSchema" xmlns:p="http://schemas.microsoft.com/office/2006/metadata/properties" xmlns:ns2="acb42d26-e59d-441e-bf0d-75ef1369c438" xmlns:ns3="3b867965-0f7f-46e3-830a-6182f13fad49" targetNamespace="http://schemas.microsoft.com/office/2006/metadata/properties" ma:root="true" ma:fieldsID="01876c4518a5b4710a0b811ffa87c43e" ns2:_="" ns3:_="">
    <xsd:import namespace="acb42d26-e59d-441e-bf0d-75ef1369c438"/>
    <xsd:import namespace="3b867965-0f7f-46e3-830a-6182f13fad4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b42d26-e59d-441e-bf0d-75ef1369c4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a44f826-d9d4-4f4d-b061-51c0d85fd7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867965-0f7f-46e3-830a-6182f13fad49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4985a73-9ae4-4344-a3bc-dde79e12c3f7}" ma:internalName="TaxCatchAll" ma:showField="CatchAllData" ma:web="3b867965-0f7f-46e3-830a-6182f13fad4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875A71-8488-49F2-B2E8-BDF5B259687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F54707A-9161-4670-A402-AA5DC6E4804D}">
  <ds:schemaRefs>
    <ds:schemaRef ds:uri="http://schemas.microsoft.com/office/2006/metadata/properties"/>
    <ds:schemaRef ds:uri="http://schemas.microsoft.com/office/infopath/2007/PartnerControls"/>
    <ds:schemaRef ds:uri="3b867965-0f7f-46e3-830a-6182f13fad49"/>
    <ds:schemaRef ds:uri="acb42d26-e59d-441e-bf0d-75ef1369c438"/>
  </ds:schemaRefs>
</ds:datastoreItem>
</file>

<file path=customXml/itemProps3.xml><?xml version="1.0" encoding="utf-8"?>
<ds:datastoreItem xmlns:ds="http://schemas.openxmlformats.org/officeDocument/2006/customXml" ds:itemID="{D75B5CDB-30C4-4027-81E0-A1E42E4CCE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cb42d26-e59d-441e-bf0d-75ef1369c438"/>
    <ds:schemaRef ds:uri="3b867965-0f7f-46e3-830a-6182f13fad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2653</TotalTime>
  <Words>467</Words>
  <Application>Microsoft Office PowerPoint</Application>
  <PresentationFormat>Widescreen</PresentationFormat>
  <Paragraphs>46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Markus Engblom</dc:creator>
  <cp:lastModifiedBy>Esa Vakkilainen</cp:lastModifiedBy>
  <cp:revision>37</cp:revision>
  <dcterms:created xsi:type="dcterms:W3CDTF">2024-04-03T09:34:02Z</dcterms:created>
  <dcterms:modified xsi:type="dcterms:W3CDTF">2024-04-17T10:35:35Z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0x010100EE1FCC50FD14B64A9CAC728E0C357AD5</vt:lpwstr>
  </property>
  <property fmtid="{D5CDD505-2E9C-101B-9397-08002B2CF9AE}" pid="3" name="MediaServiceImageTags">
    <vt:lpwstr/>
  </property>
</Properties>
</file>