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8" r:id="rId8"/>
    <p:sldId id="266" r:id="rId9"/>
    <p:sldId id="267" r:id="rId10"/>
    <p:sldId id="270" r:id="rId11"/>
    <p:sldId id="269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A1933-515C-4F63-9831-B9F59CCB4C52}" v="101" dt="2024-12-05T12:05:19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FEF55D-5301-1561-69F1-E5B4F2BD0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8BDBDBF-6B81-5AD6-E049-2ED787BA5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B7E4E4-12AA-9983-7F1C-B56FE756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3627FC-664B-71EB-2B90-6C045C59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D0E431-4E7C-91B3-2002-3EA0B01C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33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07CBA7-2309-9065-C6F8-BB175645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806051-C29D-CAFA-426E-69C75BA4A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8C41C8-8369-7B1E-7BCF-89587525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286197-8D6F-CA3F-C88E-89F7F1B9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C12776-310B-7610-2F11-66D7710B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7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488CDA8-6120-008D-C66F-B759D9F1F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E403689-ADBA-11BA-EE4B-6142A1A6D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49A16-1EF3-9BCD-D562-C18A5725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E9FD74-B897-920B-7ABA-C9C3F1B8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E58F71-CA88-51BF-7609-A92F2671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4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509DB-9602-5F87-9BC6-F350BFAE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8CA448-D1EA-1E67-0A40-38662C8E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59BB8E-9D10-492F-94CB-E898A332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E05FD0-73C4-1FAF-86A1-C5149051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FD5C1A-FE00-6520-7F5E-10B966C9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44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BDCE4C-7C30-F9A7-4FC7-F32E28DD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A4C602-CFE8-083A-FA76-32AEA7EE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959A4B-4049-E4B5-F5EF-43B06594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7ACDFD-56E2-5BED-8EE0-B8E4CF51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895685-12EC-F38D-E472-A3B38DE9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70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45A6CF-D24A-A860-1955-73FA0502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116CFB-A354-66A2-8A58-FFE2AF21C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6E22893-97FC-4602-7926-8620D45CB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904E78-DED3-1E78-CA5B-004308BC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1E9C41-B327-1E89-79FC-B235F413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14FE34-1D56-D112-1122-09A189BC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59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382AB5-5FBB-2145-4712-ABE7A318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406AF3-1407-E34F-0C33-35A94F7B8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DA227D-3E8C-8A9A-43AA-B03CA4FA5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C28F24D-078C-0784-009D-9EFD62DD0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65EAA79-F8B1-47F0-9928-9FEC25A7D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BF5A199-9C3E-630B-702E-64335FB9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7A8B8A8-B0F2-8384-CD67-EFC0DC16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BA20244-D7B6-F71C-337D-57BDF407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58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072957-D739-94BB-0173-5CDDE2AC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ADCEA18-FCD1-7150-1AC2-FCEA654B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D6CEC3-38FB-E5F1-5786-7E460CE5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B18A53E-DC45-8485-EB98-88312A7E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638B237-070B-CEB7-6B07-7AD9E774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5F2262F-C219-2FB4-1A1C-C531AD3C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38E925F-8F9A-0550-E609-5A605EBD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7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295CC3-E6BD-A54C-2BB0-9D2FE4695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3B69B4-CC98-C2AB-F01A-033E5004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14A8668-2802-2DD9-C4BF-F6AC70AE7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16C15F-B475-362C-9526-63C68930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6E54E2-F1FE-4133-0A0F-0CB96D91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005D4C-708D-157B-5EE6-B79894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48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7D5F5-C7BA-F673-BDD7-1AA053ED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CF13CC1-C786-7D12-FC29-7E65CFD8D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8F1442-8AE7-878B-222A-323A4703A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237B9B-4A8B-57A1-3AC3-BBA3D738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7E72D6-F784-BD3E-5F90-FA632F79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192E67-0AFD-4592-1799-108D51B6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2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E6AD645-EBA9-80F4-59A2-7A1D0EA5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F22872-231F-3A34-9383-1C66B47E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044B09-3F09-71A2-317C-2C477C8B7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8A6A6D-AD42-42F1-9DF2-FAD1FBF03336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9C1B3A-489A-AE07-799D-D88EB7724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1E079B-0C09-5589-B8A4-EA383814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27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99B46C-5D94-5B8F-5BAB-402EE885F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Soodakattilan tuhkan kaliumin hyödyntäminen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385EC0E-E176-F530-237A-B066BC262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Palaveri 10.12.2024</a:t>
            </a:r>
          </a:p>
        </p:txBody>
      </p:sp>
    </p:spTree>
    <p:extLst>
      <p:ext uri="{BB962C8B-B14F-4D97-AF65-F5344CB8AC3E}">
        <p14:creationId xmlns:p14="http://schemas.microsoft.com/office/powerpoint/2010/main" val="1151624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720522-2081-FE07-6118-6B0CB8283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7">
            <a:extLst>
              <a:ext uri="{FF2B5EF4-FFF2-40B4-BE49-F238E27FC236}">
                <a16:creationId xmlns:a16="http://schemas.microsoft.com/office/drawing/2014/main" id="{52D1AC62-A52E-54FD-E6A4-407787315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B10F66D-D943-4469-02B8-EC39FC41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468" y="4741948"/>
            <a:ext cx="6829520" cy="8620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Tehdas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</a:t>
            </a:r>
          </a:p>
        </p:txBody>
      </p:sp>
      <p:cxnSp>
        <p:nvCxnSpPr>
          <p:cNvPr id="43" name="Straight Connector 29">
            <a:extLst>
              <a:ext uri="{FF2B5EF4-FFF2-40B4-BE49-F238E27FC236}">
                <a16:creationId xmlns:a16="http://schemas.microsoft.com/office/drawing/2014/main" id="{ABE0CEC0-874E-CA7B-6B18-1995F4CF2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3">
            <a:extLst>
              <a:ext uri="{FF2B5EF4-FFF2-40B4-BE49-F238E27FC236}">
                <a16:creationId xmlns:a16="http://schemas.microsoft.com/office/drawing/2014/main" id="{23C31EEB-017D-7584-B020-0BC051B4C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900" y="89312"/>
            <a:ext cx="3966200" cy="1920516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BAA368C2-FBF0-21D5-8374-3F4AD96BF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706" y="2084030"/>
            <a:ext cx="4050394" cy="2209674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8845B12D-197B-2EFF-5CF3-C738869E3E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4" y="4177600"/>
            <a:ext cx="4017211" cy="1990725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ACC09DB3-353C-AAC3-1EBD-FC9DD6F142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937" y="726622"/>
            <a:ext cx="3966199" cy="2464206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9E163811-F7F9-C532-A5C4-ED1F81CCEB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64" y="876853"/>
            <a:ext cx="3933810" cy="248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6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C5C6E4-B11E-71A7-E045-9C101988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Epävarmuustekijät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780B1E-7759-20A2-B563-AB753A2C8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Todellinen liuotettu tuhkan määrä ei ole 100%</a:t>
            </a:r>
          </a:p>
          <a:p>
            <a:r>
              <a:rPr lang="fi-FI" dirty="0"/>
              <a:t>Otetut lentotuhkanäytteet ovat vain tietyltä hetkeltä saatuja arvoja</a:t>
            </a:r>
          </a:p>
          <a:p>
            <a:r>
              <a:rPr lang="fi-FI" dirty="0"/>
              <a:t>Kaliumyhdisteiden määrä tuhkassa on saatu arviolla, ei todellisia arvoja</a:t>
            </a:r>
          </a:p>
          <a:p>
            <a:r>
              <a:rPr lang="fi-FI" dirty="0"/>
              <a:t>Kaliumin erottamiselle ei ole selkeää kaupallista teknologiaa vielä olemassa ja tätä kautta jatkojalostuksen kuluja ei ole tiedossa</a:t>
            </a:r>
          </a:p>
        </p:txBody>
      </p:sp>
    </p:spTree>
    <p:extLst>
      <p:ext uri="{BB962C8B-B14F-4D97-AF65-F5344CB8AC3E}">
        <p14:creationId xmlns:p14="http://schemas.microsoft.com/office/powerpoint/2010/main" val="318799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9A69AB-FD49-C243-534C-C9A857D7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9EA929-757B-D298-1F15-550ED1163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Aineisto- ja menetelmät kappaleeseen loputkin lähtötiedot</a:t>
            </a:r>
          </a:p>
          <a:p>
            <a:r>
              <a:rPr lang="fi-FI" dirty="0"/>
              <a:t>Tuloksien visualisointi ja avaaminen tuloksiin</a:t>
            </a:r>
          </a:p>
          <a:p>
            <a:r>
              <a:rPr lang="fi-FI" dirty="0"/>
              <a:t>Johtopäätökset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036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7F6065-7EC2-192D-EA64-F98EF6B9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Tutkimuskysymykset muistin virkistämiseksi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C874DA-521F-ED40-D1DF-C0E205C1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1. Miten kaliumin talteenotto vaikuttaa sellutehtaan prosessiin?</a:t>
            </a:r>
          </a:p>
          <a:p>
            <a:pPr marL="0" indent="0">
              <a:buNone/>
            </a:pPr>
            <a:r>
              <a:rPr lang="fi-FI" sz="2400" dirty="0"/>
              <a:t>2. Mitä ympäristövaikutuksia liittyy kaliumin talteenottoon ja hyötykäyttöön soodakattilan tuhkasta?</a:t>
            </a:r>
          </a:p>
          <a:p>
            <a:pPr marL="0" indent="0">
              <a:buNone/>
            </a:pPr>
            <a:r>
              <a:rPr lang="fi-FI" sz="2400" dirty="0"/>
              <a:t>3. Millaisia hyötykäyttökohteita tuhkan kaliumille on olemassa, ja mitkä ovat ympäristö- ja taloudelliset hyödyt näissä käyttökohteissa?</a:t>
            </a:r>
          </a:p>
          <a:p>
            <a:pPr marL="0" indent="0">
              <a:buNone/>
            </a:pPr>
            <a:r>
              <a:rPr lang="fi-FI" sz="2400" dirty="0"/>
              <a:t>4. Mitä ominaisuuksia tuhkasta tulisi mitata jatkohyödyntämisen kannalta ja mitä analyysimenetelmää tähän käytetään?</a:t>
            </a:r>
          </a:p>
          <a:p>
            <a:pPr marL="0" indent="0">
              <a:buNone/>
            </a:pPr>
            <a:r>
              <a:rPr lang="fi-FI" sz="2400" dirty="0"/>
              <a:t>5. Mikä on kokonaistaloudellisesti potentiaalisin hyötykäyttökohde ja millä reunaehdoilla kaliumin talteenotto on taloudellisesti kannattavaa?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43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F4424A4B-29DA-20F2-5F8D-1F0E8413B3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2780" y="643466"/>
            <a:ext cx="530643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9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4851E6-1247-AC78-A6C6-231929CE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1712"/>
            <a:ext cx="8029572" cy="10611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Tehtaiden tuhkien elementaarianalyysi</a:t>
            </a:r>
            <a:endParaRPr lang="en-US" sz="4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>
            <a:extLst>
              <a:ext uri="{FF2B5EF4-FFF2-40B4-BE49-F238E27FC236}">
                <a16:creationId xmlns:a16="http://schemas.microsoft.com/office/drawing/2014/main" id="{2BE2BD6D-18A8-DA02-74CD-C73B21AB7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616" y="3254597"/>
            <a:ext cx="3500666" cy="179103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4769C5D-3925-CA36-40CE-5F8F3522C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294" y="3254596"/>
            <a:ext cx="3549507" cy="1791035"/>
          </a:xfrm>
          <a:prstGeom prst="rect">
            <a:avLst/>
          </a:prstGeom>
        </p:spPr>
      </p:pic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0564BC7-6B33-0937-F6FB-D0A14603C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50997" y="3254597"/>
            <a:ext cx="3350982" cy="179104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9469B9-6468-5B6A-E832-8D4590388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ruutu 9">
            <a:extLst>
              <a:ext uri="{FF2B5EF4-FFF2-40B4-BE49-F238E27FC236}">
                <a16:creationId xmlns:a16="http://schemas.microsoft.com/office/drawing/2014/main" id="{0493F033-6DC5-1D69-5218-FB7BEC5FB24C}"/>
              </a:ext>
            </a:extLst>
          </p:cNvPr>
          <p:cNvSpPr txBox="1"/>
          <p:nvPr/>
        </p:nvSpPr>
        <p:spPr>
          <a:xfrm>
            <a:off x="650997" y="1972679"/>
            <a:ext cx="10586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/>
              <a:t>Tulokset kaikilla tehtailla samankaltaisia, kuin kirjallisuuden tuloksissa</a:t>
            </a:r>
          </a:p>
          <a:p>
            <a:pPr marL="285750" indent="-285750">
              <a:buFontTx/>
              <a:buChar char="-"/>
            </a:pPr>
            <a:r>
              <a:rPr lang="fi-FI"/>
              <a:t>Kaliumin pitoisuus kaikilla tehtailla noin 5%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9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55C774-922B-9288-EDE1-B9399F216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B1CDA3-6009-57C0-DF08-CB1665406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1712"/>
            <a:ext cx="8029572" cy="10611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 err="1"/>
              <a:t>Tehtaiden</a:t>
            </a:r>
            <a:r>
              <a:rPr lang="en-US" sz="4000" dirty="0"/>
              <a:t> </a:t>
            </a:r>
            <a:r>
              <a:rPr lang="en-US" sz="4000" dirty="0" err="1"/>
              <a:t>tuhkien</a:t>
            </a:r>
            <a:r>
              <a:rPr lang="en-US" sz="4000" dirty="0"/>
              <a:t> </a:t>
            </a:r>
            <a:r>
              <a:rPr lang="en-US" sz="4000" dirty="0" err="1"/>
              <a:t>raskasmetallit</a:t>
            </a:r>
            <a:endParaRPr lang="en-US" sz="4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0DB067-C112-581B-B042-E7EE21EAA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225E15-2E9E-87D1-AC68-F791D08F6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ruutu 9">
            <a:extLst>
              <a:ext uri="{FF2B5EF4-FFF2-40B4-BE49-F238E27FC236}">
                <a16:creationId xmlns:a16="http://schemas.microsoft.com/office/drawing/2014/main" id="{AE56901E-40A7-A516-462C-876F1D64A050}"/>
              </a:ext>
            </a:extLst>
          </p:cNvPr>
          <p:cNvSpPr txBox="1"/>
          <p:nvPr/>
        </p:nvSpPr>
        <p:spPr>
          <a:xfrm>
            <a:off x="668473" y="5393122"/>
            <a:ext cx="10586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/>
              <a:t>Ensimmäinen ”Raja-arvo ok?” viittaa metsätuhkalannoitteiden pitoisuusrajoihin ja jälkimmäinen viittaa orgaanisten lannoitteiden pitoisuusrajoihin</a:t>
            </a:r>
          </a:p>
          <a:p>
            <a:pPr marL="285750" indent="-285750">
              <a:buFontTx/>
              <a:buChar char="-"/>
            </a:pPr>
            <a:r>
              <a:rPr lang="fi-FI" dirty="0"/>
              <a:t>Tulokset työn kontekstissa varsin hyviä, kadmium (Cd) ainoa alkuaine, jonka arvo ylittää orgaanisille lannoitteille asetetut rajat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9504792-64F1-62ED-2BB5-5CFF129B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73" y="1918950"/>
            <a:ext cx="4771203" cy="1275469"/>
          </a:xfrm>
          <a:prstGeom prst="rect">
            <a:avLst/>
          </a:prstGeom>
        </p:spPr>
      </p:pic>
      <p:pic>
        <p:nvPicPr>
          <p:cNvPr id="8" name="Sisällön paikkamerkki 6">
            <a:extLst>
              <a:ext uri="{FF2B5EF4-FFF2-40B4-BE49-F238E27FC236}">
                <a16:creationId xmlns:a16="http://schemas.microsoft.com/office/drawing/2014/main" id="{A93E9898-CB60-B609-C5AD-B8E587E85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73" y="3672491"/>
            <a:ext cx="4716486" cy="1275469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7288D044-F042-DE1A-8D0B-1C1A20589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6849" y="3676294"/>
            <a:ext cx="4771204" cy="1273587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B03C9CDC-C268-007C-E788-ADFF30FD764A}"/>
              </a:ext>
            </a:extLst>
          </p:cNvPr>
          <p:cNvSpPr txBox="1"/>
          <p:nvPr/>
        </p:nvSpPr>
        <p:spPr>
          <a:xfrm>
            <a:off x="2418543" y="3159797"/>
            <a:ext cx="502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Tehdas 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D2AF3E98-194E-4E32-19DA-CF54389EB066}"/>
              </a:ext>
            </a:extLst>
          </p:cNvPr>
          <p:cNvSpPr txBox="1"/>
          <p:nvPr/>
        </p:nvSpPr>
        <p:spPr>
          <a:xfrm>
            <a:off x="2418543" y="4881027"/>
            <a:ext cx="4716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Tehdas B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C2A2E6EA-43D9-CBFA-B5F5-D1573EFDC424}"/>
              </a:ext>
            </a:extLst>
          </p:cNvPr>
          <p:cNvSpPr txBox="1"/>
          <p:nvPr/>
        </p:nvSpPr>
        <p:spPr>
          <a:xfrm>
            <a:off x="8427088" y="4906065"/>
            <a:ext cx="502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Tehdas C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DA990392-E6D1-5D9B-7020-BC9B5FC73E0D}"/>
              </a:ext>
            </a:extLst>
          </p:cNvPr>
          <p:cNvSpPr txBox="1"/>
          <p:nvPr/>
        </p:nvSpPr>
        <p:spPr>
          <a:xfrm>
            <a:off x="6576849" y="1970036"/>
            <a:ext cx="4548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/>
              <a:t>As, Hg, Ni, Cu, Cr ja Se arvot yhtä kohtaa lukuun ottamatta oikeasti alle 1 mg/kg, mutta Excelin toiminnan kannalta asetettu arvoon 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671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98BD0A-09E6-4174-41BC-CB605C11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Talouslaskenta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D4B02D-87AF-D005-B853-65496E98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Hyödynnetty </a:t>
            </a:r>
            <a:r>
              <a:rPr lang="fi-FI" dirty="0" err="1"/>
              <a:t>elementaarianalyysista</a:t>
            </a:r>
            <a:r>
              <a:rPr lang="fi-FI" dirty="0"/>
              <a:t> saatua kaliumin arvoa sen määrän määrittämiseksi</a:t>
            </a:r>
          </a:p>
          <a:p>
            <a:r>
              <a:rPr lang="fi-FI" dirty="0"/>
              <a:t>Oletettu tuhkaa syntyvän 8% poltetusta mustalipeästä</a:t>
            </a:r>
          </a:p>
          <a:p>
            <a:r>
              <a:rPr lang="fi-FI" dirty="0"/>
              <a:t>Ensin laskettu kirjallisuuden arvojen perusteella kaliumin saannot eri teknologioilla:  liuotuksella, kaksi vaiheisella liuotuksella, haihdutuskiteytyksellä, jäädytyskiteytyksellä ja ioninvaihdolla</a:t>
            </a:r>
          </a:p>
          <a:p>
            <a:r>
              <a:rPr lang="fi-FI" dirty="0"/>
              <a:t>Tämän jälkeen valmista teknologiaa kaliumin eristämiselle ei ole, joten tehty tuottolaskelmat eri kaliumin saantoprosenttien mukaan</a:t>
            </a:r>
          </a:p>
          <a:p>
            <a:r>
              <a:rPr lang="fi-FI" dirty="0"/>
              <a:t>Maksimi-investointi laskettu kahden vuoden takaisinmaksuajalla ja 7% diskonttauskorolla ja bruttotuloilla</a:t>
            </a:r>
          </a:p>
        </p:txBody>
      </p:sp>
    </p:spTree>
    <p:extLst>
      <p:ext uri="{BB962C8B-B14F-4D97-AF65-F5344CB8AC3E}">
        <p14:creationId xmlns:p14="http://schemas.microsoft.com/office/powerpoint/2010/main" val="61543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69528C-0A1B-9CAD-17A8-9EEBAE12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1712"/>
            <a:ext cx="7848600" cy="11716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Talouslaskennan tuloksia</a:t>
            </a:r>
          </a:p>
        </p:txBody>
      </p:sp>
      <p:cxnSp>
        <p:nvCxnSpPr>
          <p:cNvPr id="42" name="Straight Connector 22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Kuva 17">
            <a:extLst>
              <a:ext uri="{FF2B5EF4-FFF2-40B4-BE49-F238E27FC236}">
                <a16:creationId xmlns:a16="http://schemas.microsoft.com/office/drawing/2014/main" id="{FC16C582-E649-4084-F66C-35CA12351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375344"/>
            <a:ext cx="5897385" cy="973069"/>
          </a:xfrm>
          <a:prstGeom prst="rect">
            <a:avLst/>
          </a:prstGeom>
        </p:spPr>
      </p:pic>
      <p:cxnSp>
        <p:nvCxnSpPr>
          <p:cNvPr id="43" name="Straight Connector 24">
            <a:extLst>
              <a:ext uri="{FF2B5EF4-FFF2-40B4-BE49-F238E27FC236}">
                <a16:creationId xmlns:a16="http://schemas.microsoft.com/office/drawing/2014/main" id="{AF9469B9-6468-5B6A-E832-8D4590388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>
            <a:extLst>
              <a:ext uri="{FF2B5EF4-FFF2-40B4-BE49-F238E27FC236}">
                <a16:creationId xmlns:a16="http://schemas.microsoft.com/office/drawing/2014/main" id="{D5830D94-0B14-FC8A-70FE-D4C6E8B0E4C0}"/>
              </a:ext>
            </a:extLst>
          </p:cNvPr>
          <p:cNvSpPr txBox="1"/>
          <p:nvPr/>
        </p:nvSpPr>
        <p:spPr>
          <a:xfrm>
            <a:off x="762000" y="1857375"/>
            <a:ext cx="10459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/>
              <a:t>Tehdas A voisi saada bruttomyyntiä kaliumista vuodessa noin 0,2 milj.€ - 3 milj.€, valistuneella arvauksella todellinen summa voisi olla jossain noin 2,2 milj.€ kokoluokassa. Maksimi-investointi voisi olla noin 0,4 milj.€ - 5,6 milj.€.</a:t>
            </a:r>
          </a:p>
          <a:p>
            <a:pPr marL="285750" indent="-285750">
              <a:buFontTx/>
              <a:buChar char="-"/>
            </a:pPr>
            <a:r>
              <a:rPr lang="fi-FI" dirty="0"/>
              <a:t>Tehdas B voisi saada bruttomyyntiä kaliumista vuodessa noin 0,1 milj.€ - 1,7 milj.€, valistuneella arvauksella todellinen summa voisi olla jossain noin 1,2 milj.€ kokoluokassa. Maksimi-investointi voisi olla noin 0,2 milj.€ - 3,2 milj.€.</a:t>
            </a:r>
          </a:p>
          <a:p>
            <a:pPr marL="285750" indent="-285750">
              <a:buFontTx/>
              <a:buChar char="-"/>
            </a:pPr>
            <a:r>
              <a:rPr lang="fi-FI" dirty="0"/>
              <a:t>Tehdas C voisi saada bruttomyyntiä kaliumista vuodessa noin 0,2 milj.€ - 2,5 milj.€, valistuneella arvauksella todellinen summa voisi olla jossain noin 1,7 milj.€ kokoluokassa. Maksimi-investointi voisi olla noin 0,3 milj.€ - 4,7 milj.€.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pic>
        <p:nvPicPr>
          <p:cNvPr id="33" name="Kuva 32">
            <a:extLst>
              <a:ext uri="{FF2B5EF4-FFF2-40B4-BE49-F238E27FC236}">
                <a16:creationId xmlns:a16="http://schemas.microsoft.com/office/drawing/2014/main" id="{81187DCD-1A54-5719-46C0-38B9B871C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39" y="5231580"/>
            <a:ext cx="5407586" cy="120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7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5EC857E-8ABE-E250-FD91-B33B2873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468" y="4741948"/>
            <a:ext cx="6829520" cy="8620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Tehdas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</a:t>
            </a:r>
          </a:p>
        </p:txBody>
      </p:sp>
      <p:pic>
        <p:nvPicPr>
          <p:cNvPr id="21" name="Kuva 20">
            <a:extLst>
              <a:ext uri="{FF2B5EF4-FFF2-40B4-BE49-F238E27FC236}">
                <a16:creationId xmlns:a16="http://schemas.microsoft.com/office/drawing/2014/main" id="{AFFF92E7-39EC-89FE-BFB0-2763CF5EB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87" y="1140898"/>
            <a:ext cx="3952325" cy="2576545"/>
          </a:xfrm>
          <a:prstGeom prst="rect">
            <a:avLst/>
          </a:prstGeom>
        </p:spPr>
      </p:pic>
      <p:pic>
        <p:nvPicPr>
          <p:cNvPr id="15" name="Sisällön paikkamerkki 14">
            <a:extLst>
              <a:ext uri="{FF2B5EF4-FFF2-40B4-BE49-F238E27FC236}">
                <a16:creationId xmlns:a16="http://schemas.microsoft.com/office/drawing/2014/main" id="{B73EA46F-80F6-1A18-66EB-05CDFBF92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01313" y="151188"/>
            <a:ext cx="3695872" cy="2181097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C0DEA5E3-5E5A-5BB4-2325-4598A3D45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880" y="1140898"/>
            <a:ext cx="3867280" cy="2472987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D14CE2D4-CF53-60C7-80F0-43722F0F5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1313" y="2377393"/>
            <a:ext cx="3827112" cy="2051484"/>
          </a:xfrm>
          <a:prstGeom prst="rect">
            <a:avLst/>
          </a:prstGeom>
        </p:spPr>
      </p:pic>
      <p:cxnSp>
        <p:nvCxnSpPr>
          <p:cNvPr id="43" name="Straight Connector 29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Kuva 16">
            <a:extLst>
              <a:ext uri="{FF2B5EF4-FFF2-40B4-BE49-F238E27FC236}">
                <a16:creationId xmlns:a16="http://schemas.microsoft.com/office/drawing/2014/main" id="{B13774AF-A50B-559F-7E0A-26ED4B8BDA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987" y="4267200"/>
            <a:ext cx="3840655" cy="22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51B880-DE81-894E-5F14-64DB5416D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7">
            <a:extLst>
              <a:ext uri="{FF2B5EF4-FFF2-40B4-BE49-F238E27FC236}">
                <a16:creationId xmlns:a16="http://schemas.microsoft.com/office/drawing/2014/main" id="{046C4367-41F7-FB73-FBEE-11A33A09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77E80EF-F832-DE7F-2F43-5997AD7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468" y="4741948"/>
            <a:ext cx="6829520" cy="8620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Tehdas B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3" name="Straight Connector 29">
            <a:extLst>
              <a:ext uri="{FF2B5EF4-FFF2-40B4-BE49-F238E27FC236}">
                <a16:creationId xmlns:a16="http://schemas.microsoft.com/office/drawing/2014/main" id="{0D7B0BAA-DD49-C926-8A7D-47A1A3D28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uva 5">
            <a:extLst>
              <a:ext uri="{FF2B5EF4-FFF2-40B4-BE49-F238E27FC236}">
                <a16:creationId xmlns:a16="http://schemas.microsoft.com/office/drawing/2014/main" id="{D518CEE7-3766-FE7F-9878-D2CEC0F94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544" y="44944"/>
            <a:ext cx="3966199" cy="200350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CA3B766A-A047-1BA7-E3DF-3F117F382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0" y="4080922"/>
            <a:ext cx="3966199" cy="2485238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6984BCD4-9727-C337-33CD-26764B42B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7743" y="873016"/>
            <a:ext cx="3966199" cy="249494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78C90CD9-2434-C550-C933-7C2DF71C6A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9" y="800100"/>
            <a:ext cx="3966199" cy="2567860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BDE225F0-B04D-3D92-2C26-E3839E4D99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1543" y="1847135"/>
            <a:ext cx="3966199" cy="24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1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440</Words>
  <Application>Microsoft Office PowerPoint</Application>
  <PresentationFormat>Laajakuva</PresentationFormat>
  <Paragraphs>40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Office-teema</vt:lpstr>
      <vt:lpstr>Soodakattilan tuhkan kaliumin hyödyntäminen</vt:lpstr>
      <vt:lpstr>Tutkimuskysymykset muistin virkistämiseksi</vt:lpstr>
      <vt:lpstr>PowerPoint-esitys</vt:lpstr>
      <vt:lpstr>Tehtaiden tuhkien elementaarianalyysi</vt:lpstr>
      <vt:lpstr>Tehtaiden tuhkien raskasmetallit</vt:lpstr>
      <vt:lpstr>Talouslaskenta</vt:lpstr>
      <vt:lpstr>Talouslaskennan tuloksia</vt:lpstr>
      <vt:lpstr>Tehdas A</vt:lpstr>
      <vt:lpstr>Tehdas B</vt:lpstr>
      <vt:lpstr>Tehdas C</vt:lpstr>
      <vt:lpstr>Epävarmuustekijät</vt:lpstr>
      <vt:lpstr>Mitä seuraavaksi?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 Rissanen (TAU)</dc:creator>
  <cp:lastModifiedBy>Kassu Rissanen</cp:lastModifiedBy>
  <cp:revision>2</cp:revision>
  <dcterms:created xsi:type="dcterms:W3CDTF">2024-11-04T11:41:50Z</dcterms:created>
  <dcterms:modified xsi:type="dcterms:W3CDTF">2024-12-10T10:39:50Z</dcterms:modified>
</cp:coreProperties>
</file>