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2" r:id="rId5"/>
    <p:sldId id="264" r:id="rId6"/>
    <p:sldId id="265" r:id="rId7"/>
    <p:sldId id="268" r:id="rId8"/>
    <p:sldId id="266" r:id="rId9"/>
    <p:sldId id="267" r:id="rId10"/>
    <p:sldId id="270" r:id="rId11"/>
    <p:sldId id="269" r:id="rId12"/>
    <p:sldId id="261" r:id="rId13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CDA1933-515C-4F63-9831-B9F59CCB4C52}" v="101" dt="2024-12-05T12:05:19.38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Normaali tyyli 2 - Korostu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23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68FEF55D-5301-1561-69F1-E5B4F2BD008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18BDBDBF-6B81-5AD6-E049-2ED787BA5C6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57B7E4E4-12AA-9983-7F1C-B56FE75698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A6A6D-AD42-42F1-9DF2-FAD1FBF03336}" type="datetimeFigureOut">
              <a:rPr lang="fi-FI" smtClean="0"/>
              <a:t>10.12.2024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DD3627FC-664B-71EB-2B90-6C045C5979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25D0E431-4E7C-91B3-2002-3EA0B01C3C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C91C9-F361-4CD3-A269-09353A285CB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763346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C407CBA7-2309-9065-C6F8-BB175645E4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D3806051-C29D-CAFA-426E-69C75BA4A64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928C41C8-8369-7B1E-7BCF-89587525E7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A6A6D-AD42-42F1-9DF2-FAD1FBF03336}" type="datetimeFigureOut">
              <a:rPr lang="fi-FI" smtClean="0"/>
              <a:t>10.12.2024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E4286197-8D6F-CA3F-C88E-89F7F1B990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68C12776-310B-7610-2F11-66D7710B30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C91C9-F361-4CD3-A269-09353A285CB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697230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>
            <a:extLst>
              <a:ext uri="{FF2B5EF4-FFF2-40B4-BE49-F238E27FC236}">
                <a16:creationId xmlns:a16="http://schemas.microsoft.com/office/drawing/2014/main" id="{3488CDA8-6120-008D-C66F-B759D9F1F5D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8E403689-ADBA-11BA-EE4B-6142A1A6DE0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44649A16-1EF3-9BCD-D562-C18A5725C6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A6A6D-AD42-42F1-9DF2-FAD1FBF03336}" type="datetimeFigureOut">
              <a:rPr lang="fi-FI" smtClean="0"/>
              <a:t>10.12.2024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48E9FD74-B897-920B-7ABA-C9C3F1B8CC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AEE58F71-CA88-51BF-7609-A92F267140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C91C9-F361-4CD3-A269-09353A285CB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684744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F86509DB-9602-5F87-9BC6-F350BFAEB1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898CA448-D1EA-1E67-0A40-38662C8E8C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1459BB8E-9D10-492F-94CB-E898A33236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A6A6D-AD42-42F1-9DF2-FAD1FBF03336}" type="datetimeFigureOut">
              <a:rPr lang="fi-FI" smtClean="0"/>
              <a:t>10.12.2024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3BE05FD0-73C4-1FAF-86A1-C5149051EA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AFFD5C1A-FE00-6520-7F5E-10B966C913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C91C9-F361-4CD3-A269-09353A285CB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234466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FFBDCE4C-7C30-F9A7-4FC7-F32E28DD08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57A4C602-CFE8-083A-FA76-32AEA7EEEB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33959A4B-4049-E4B5-F5EF-43B0659499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A6A6D-AD42-42F1-9DF2-FAD1FBF03336}" type="datetimeFigureOut">
              <a:rPr lang="fi-FI" smtClean="0"/>
              <a:t>10.12.2024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167ACDFD-56E2-5BED-8EE0-B8E4CF5196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F6895685-12EC-F38D-E472-A3B38DE988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C91C9-F361-4CD3-A269-09353A285CB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257048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145A6CF-D24A-A860-1955-73FA0502C7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42116CFB-A354-66A2-8A58-FFE2AF21CD9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96E22893-97FC-4602-7926-8620D45CB76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A9904E78-DED3-1E78-CA5B-004308BC3D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A6A6D-AD42-42F1-9DF2-FAD1FBF03336}" type="datetimeFigureOut">
              <a:rPr lang="fi-FI" smtClean="0"/>
              <a:t>10.12.2024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C41E9C41-B327-1E89-79FC-B235F4130D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4F14FE34-1D56-D112-1122-09A189BC1A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C91C9-F361-4CD3-A269-09353A285CB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495952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8382AB5-5FBB-2145-4712-ABE7A31809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0B406AF3-1407-E34F-0C33-35A94F7B8F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45DA227D-3E8C-8A9A-43AA-B03CA4FA50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2C28F24D-078C-0784-009D-9EFD62DD0E8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865EAA79-F8B1-47F0-9928-9FEC25A7DA9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ABF5A199-9C3E-630B-702E-64335FB9BE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A6A6D-AD42-42F1-9DF2-FAD1FBF03336}" type="datetimeFigureOut">
              <a:rPr lang="fi-FI" smtClean="0"/>
              <a:t>10.12.2024</a:t>
            </a:fld>
            <a:endParaRPr lang="fi-FI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D7A8B8A8-B0F2-8384-CD67-EFC0DC16FC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ABA20244-D7B6-F71C-337D-57BDF4073A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C91C9-F361-4CD3-A269-09353A285CB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855806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2072957-D739-94BB-0173-5CDDE2AC14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FADCEA18-FCD1-7150-1AC2-FCEA654B18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A6A6D-AD42-42F1-9DF2-FAD1FBF03336}" type="datetimeFigureOut">
              <a:rPr lang="fi-FI" smtClean="0"/>
              <a:t>10.12.2024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ADD6CEC3-38FB-E5F1-5786-7E460CE5B0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5B18A53E-DC45-8485-EB98-88312A7EC6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C91C9-F361-4CD3-A269-09353A285CB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91759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9638B237-070B-CEB7-6B07-7AD9E77435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A6A6D-AD42-42F1-9DF2-FAD1FBF03336}" type="datetimeFigureOut">
              <a:rPr lang="fi-FI" smtClean="0"/>
              <a:t>10.12.2024</a:t>
            </a:fld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25F2262F-C219-2FB4-1A1C-C531AD3C13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238E925F-8F9A-0550-E609-5A605EBDA0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C91C9-F361-4CD3-A269-09353A285CB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507908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9295CC3-E6BD-A54C-2BB0-9D2FE4695E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2F3B69B4-CC98-C2AB-F01A-033E5004FA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114A8668-2802-2DD9-C4BF-F6AC70AE75C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D116C15F-B475-362C-9526-63C68930FB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A6A6D-AD42-42F1-9DF2-FAD1FBF03336}" type="datetimeFigureOut">
              <a:rPr lang="fi-FI" smtClean="0"/>
              <a:t>10.12.2024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D06E54E2-F1FE-4133-0A0F-0CB96D9153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B5005D4C-708D-157B-5EE6-B798949A08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C91C9-F361-4CD3-A269-09353A285CB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624874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F47D5F5-C7BA-F673-BDD7-1AA053ED72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Kuvan paikkamerkki 2">
            <a:extLst>
              <a:ext uri="{FF2B5EF4-FFF2-40B4-BE49-F238E27FC236}">
                <a16:creationId xmlns:a16="http://schemas.microsoft.com/office/drawing/2014/main" id="{1CF13CC1-C786-7D12-FC29-7E65CFD8DB2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328F1442-8AE7-878B-222A-323A4703ADE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1D237B9B-4A8B-57A1-3AC3-BBA3D738C6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A6A6D-AD42-42F1-9DF2-FAD1FBF03336}" type="datetimeFigureOut">
              <a:rPr lang="fi-FI" smtClean="0"/>
              <a:t>10.12.2024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1C7E72D6-F784-BD3E-5F90-FA632F7986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6F192E67-0AFD-4592-1799-108D51B6F9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C91C9-F361-4CD3-A269-09353A285CB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682958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AE6AD645-EBA9-80F4-59A2-7A1D0EA5F6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2CF22872-231F-3A34-9383-1C66B47EB0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11044B09-3F09-71A2-317C-2C477C8B7DF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E8A6A6D-AD42-42F1-9DF2-FAD1FBF03336}" type="datetimeFigureOut">
              <a:rPr lang="fi-FI" smtClean="0"/>
              <a:t>10.12.2024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8D9C1B3A-489A-AE07-799D-D88EB77248F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821E079B-0C09-5589-B8A4-EA38381470A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04C91C9-F361-4CD3-A269-09353A285CB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982771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4.png"/><Relationship Id="rId5" Type="http://schemas.openxmlformats.org/officeDocument/2006/relationships/image" Target="../media/image23.png"/><Relationship Id="rId4" Type="http://schemas.openxmlformats.org/officeDocument/2006/relationships/image" Target="../media/image22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png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599B46C-5D94-5B8F-5BAB-402EE885F56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/>
              <a:t>Soodakattilan tuhkan kaliumin hyödyntäminen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F385EC0E-E176-F530-237A-B066BC262C2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i-FI" dirty="0"/>
              <a:t>Palaveri 10.12.2024</a:t>
            </a:r>
          </a:p>
        </p:txBody>
      </p:sp>
    </p:spTree>
    <p:extLst>
      <p:ext uri="{BB962C8B-B14F-4D97-AF65-F5344CB8AC3E}">
        <p14:creationId xmlns:p14="http://schemas.microsoft.com/office/powerpoint/2010/main" val="11516240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80720522-2081-FE07-6118-6B0CB828306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Rectangle 27">
            <a:extLst>
              <a:ext uri="{FF2B5EF4-FFF2-40B4-BE49-F238E27FC236}">
                <a16:creationId xmlns:a16="http://schemas.microsoft.com/office/drawing/2014/main" id="{52D1AC62-A52E-54FD-E6A4-407787315F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4261224" y="4577975"/>
            <a:ext cx="7539349" cy="1899827"/>
          </a:xfrm>
          <a:prstGeom prst="rect">
            <a:avLst/>
          </a:prstGeom>
          <a:solidFill>
            <a:srgbClr val="404040"/>
          </a:solidFill>
          <a:ln w="127000" cap="sq" cmpd="thinThick">
            <a:solidFill>
              <a:srgbClr val="4040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FB10F66D-D943-4469-02B8-EC39FC4112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03468" y="4741948"/>
            <a:ext cx="6829520" cy="862031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40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Tehdas</a:t>
            </a:r>
            <a:r>
              <a:rPr lang="en-US" sz="40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C</a:t>
            </a:r>
          </a:p>
        </p:txBody>
      </p:sp>
      <p:cxnSp>
        <p:nvCxnSpPr>
          <p:cNvPr id="43" name="Straight Connector 29">
            <a:extLst>
              <a:ext uri="{FF2B5EF4-FFF2-40B4-BE49-F238E27FC236}">
                <a16:creationId xmlns:a16="http://schemas.microsoft.com/office/drawing/2014/main" id="{ABE0CEC0-874E-CA7B-6B18-1995F4CF21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719934" y="5694097"/>
            <a:ext cx="5486400" cy="0"/>
          </a:xfrm>
          <a:prstGeom prst="line">
            <a:avLst/>
          </a:prstGeom>
          <a:ln w="1587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Kuva 3">
            <a:extLst>
              <a:ext uri="{FF2B5EF4-FFF2-40B4-BE49-F238E27FC236}">
                <a16:creationId xmlns:a16="http://schemas.microsoft.com/office/drawing/2014/main" id="{23C31EEB-017D-7584-B020-0BC051B4C3C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12900" y="89312"/>
            <a:ext cx="3966200" cy="1920516"/>
          </a:xfrm>
          <a:prstGeom prst="rect">
            <a:avLst/>
          </a:prstGeom>
        </p:spPr>
      </p:pic>
      <p:pic>
        <p:nvPicPr>
          <p:cNvPr id="7" name="Kuva 6">
            <a:extLst>
              <a:ext uri="{FF2B5EF4-FFF2-40B4-BE49-F238E27FC236}">
                <a16:creationId xmlns:a16="http://schemas.microsoft.com/office/drawing/2014/main" id="{BAA368C2-FBF0-21D5-8374-3F4AD96BFC7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96706" y="2084030"/>
            <a:ext cx="4050394" cy="2209674"/>
          </a:xfrm>
          <a:prstGeom prst="rect">
            <a:avLst/>
          </a:prstGeom>
        </p:spPr>
      </p:pic>
      <p:pic>
        <p:nvPicPr>
          <p:cNvPr id="11" name="Kuva 10">
            <a:extLst>
              <a:ext uri="{FF2B5EF4-FFF2-40B4-BE49-F238E27FC236}">
                <a16:creationId xmlns:a16="http://schemas.microsoft.com/office/drawing/2014/main" id="{8845B12D-197B-2EFF-5CF3-C738869E3E4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084" y="4177600"/>
            <a:ext cx="4017211" cy="1990725"/>
          </a:xfrm>
          <a:prstGeom prst="rect">
            <a:avLst/>
          </a:prstGeom>
        </p:spPr>
      </p:pic>
      <p:pic>
        <p:nvPicPr>
          <p:cNvPr id="15" name="Kuva 14">
            <a:extLst>
              <a:ext uri="{FF2B5EF4-FFF2-40B4-BE49-F238E27FC236}">
                <a16:creationId xmlns:a16="http://schemas.microsoft.com/office/drawing/2014/main" id="{ACC09DB3-353C-AAC3-1EBD-FC9DD6F1424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143937" y="726622"/>
            <a:ext cx="3966199" cy="2464206"/>
          </a:xfrm>
          <a:prstGeom prst="rect">
            <a:avLst/>
          </a:prstGeom>
        </p:spPr>
      </p:pic>
      <p:pic>
        <p:nvPicPr>
          <p:cNvPr id="17" name="Kuva 16">
            <a:extLst>
              <a:ext uri="{FF2B5EF4-FFF2-40B4-BE49-F238E27FC236}">
                <a16:creationId xmlns:a16="http://schemas.microsoft.com/office/drawing/2014/main" id="{9E163811-F7F9-C532-A5C4-ED1F81CCEBE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1864" y="876853"/>
            <a:ext cx="3933810" cy="24874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02691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22C5C6E4-B11E-71A7-E045-9C1019889C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Epävarmuustekijät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A9780B1E-7759-20A2-B563-AB753A2C8A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Todellinen liuotettu tuhkan määrä ei ole 100%</a:t>
            </a:r>
          </a:p>
          <a:p>
            <a:r>
              <a:rPr lang="fi-FI" dirty="0"/>
              <a:t>Otetut lentotuhkanäytteet ovat vain tietyltä hetkeltä saatuja arvoja</a:t>
            </a:r>
          </a:p>
          <a:p>
            <a:r>
              <a:rPr lang="fi-FI" dirty="0"/>
              <a:t>Kaliumyhdisteiden määrä tuhkassa on saatu arviolla, ei todellisia arvoja</a:t>
            </a:r>
          </a:p>
          <a:p>
            <a:r>
              <a:rPr lang="fi-FI" dirty="0"/>
              <a:t>Kaliumin erottamiselle ei ole selkeää kaupallista teknologiaa vielä olemassa ja tätä kautta jatkojalostuksen kuluja ei ole tiedossa</a:t>
            </a:r>
          </a:p>
        </p:txBody>
      </p:sp>
    </p:spTree>
    <p:extLst>
      <p:ext uri="{BB962C8B-B14F-4D97-AF65-F5344CB8AC3E}">
        <p14:creationId xmlns:p14="http://schemas.microsoft.com/office/powerpoint/2010/main" val="31879985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E9A69AB-FD49-C243-534C-C9A857D767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Mitä seuraavaksi?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239EA929-757B-D298-1F15-550ED11632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Aineisto- ja menetelmät kappaleeseen loputkin lähtötiedot</a:t>
            </a:r>
          </a:p>
          <a:p>
            <a:r>
              <a:rPr lang="fi-FI" dirty="0"/>
              <a:t>Tuloksien visualisointi ja avaaminen tuloksiin</a:t>
            </a:r>
          </a:p>
          <a:p>
            <a:r>
              <a:rPr lang="fi-FI" dirty="0"/>
              <a:t>Johtopäätökset</a:t>
            </a:r>
          </a:p>
          <a:p>
            <a:pPr marL="0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8203656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E7F6065-7EC2-192D-EA64-F98EF6B95C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Tutkimuskysymykset muistin virkistämiseksi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00C874DA-521F-ED40-D1DF-C0E205C1CB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fi-FI" sz="2400" dirty="0"/>
              <a:t>1. Miten kaliumin talteenotto vaikuttaa sellutehtaan prosessiin?</a:t>
            </a:r>
          </a:p>
          <a:p>
            <a:pPr marL="0" indent="0">
              <a:buNone/>
            </a:pPr>
            <a:r>
              <a:rPr lang="fi-FI" sz="2400" dirty="0"/>
              <a:t>2. Mitä ympäristövaikutuksia liittyy kaliumin talteenottoon ja hyötykäyttöön soodakattilan tuhkasta?</a:t>
            </a:r>
          </a:p>
          <a:p>
            <a:pPr marL="0" indent="0">
              <a:buNone/>
            </a:pPr>
            <a:r>
              <a:rPr lang="fi-FI" sz="2400" dirty="0"/>
              <a:t>3. Millaisia hyötykäyttökohteita tuhkan kaliumille on olemassa, ja mitkä ovat ympäristö- ja taloudelliset hyödyt näissä käyttökohteissa?</a:t>
            </a:r>
          </a:p>
          <a:p>
            <a:pPr marL="0" indent="0">
              <a:buNone/>
            </a:pPr>
            <a:r>
              <a:rPr lang="fi-FI" sz="2400" dirty="0"/>
              <a:t>4. Mitä ominaisuuksia tuhkasta tulisi mitata jatkohyödyntämisen kannalta ja mitä analyysimenetelmää tähän käytetään?</a:t>
            </a:r>
          </a:p>
          <a:p>
            <a:pPr marL="0" indent="0">
              <a:buNone/>
            </a:pPr>
            <a:r>
              <a:rPr lang="fi-FI" sz="2400" dirty="0"/>
              <a:t>5. Mikä on kokonaistaloudellisesti potentiaalisin hyötykäyttökohde ja millä reunaehdoilla kaliumin talteenotto on taloudellisesti kannattavaa?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544313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Sisällön paikkamerkki 5">
            <a:extLst>
              <a:ext uri="{FF2B5EF4-FFF2-40B4-BE49-F238E27FC236}">
                <a16:creationId xmlns:a16="http://schemas.microsoft.com/office/drawing/2014/main" id="{F4424A4B-29DA-20F2-5F8D-1F0E8413B3A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442780" y="643466"/>
            <a:ext cx="5306439" cy="55710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20968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44851E6-1247-AC78-A6C6-231929CE58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1141712"/>
            <a:ext cx="8029572" cy="1061161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4000"/>
              <a:t>Tehtaiden tuhkien elementaarianalyysi</a:t>
            </a:r>
            <a:endParaRPr lang="en-US" sz="4000" dirty="0"/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192712F8-36FA-35DF-0CE8-4098D93322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65140" y="871146"/>
            <a:ext cx="736939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Kuva 6">
            <a:extLst>
              <a:ext uri="{FF2B5EF4-FFF2-40B4-BE49-F238E27FC236}">
                <a16:creationId xmlns:a16="http://schemas.microsoft.com/office/drawing/2014/main" id="{2BE2BD6D-18A8-DA02-74CD-C73B21AB770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4616" y="3254597"/>
            <a:ext cx="3500666" cy="1791038"/>
          </a:xfrm>
          <a:prstGeom prst="rect">
            <a:avLst/>
          </a:prstGeom>
        </p:spPr>
      </p:pic>
      <p:pic>
        <p:nvPicPr>
          <p:cNvPr id="9" name="Kuva 8">
            <a:extLst>
              <a:ext uri="{FF2B5EF4-FFF2-40B4-BE49-F238E27FC236}">
                <a16:creationId xmlns:a16="http://schemas.microsoft.com/office/drawing/2014/main" id="{F4769C5D-3925-CA36-40CE-5F8F3522C1F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02294" y="3254596"/>
            <a:ext cx="3549507" cy="1791035"/>
          </a:xfrm>
          <a:prstGeom prst="rect">
            <a:avLst/>
          </a:prstGeom>
        </p:spPr>
      </p:pic>
      <p:pic>
        <p:nvPicPr>
          <p:cNvPr id="5" name="Sisällön paikkamerkki 4">
            <a:extLst>
              <a:ext uri="{FF2B5EF4-FFF2-40B4-BE49-F238E27FC236}">
                <a16:creationId xmlns:a16="http://schemas.microsoft.com/office/drawing/2014/main" id="{A0564BC7-6B33-0937-F6FB-D0A14603C9E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4"/>
          <a:stretch>
            <a:fillRect/>
          </a:stretch>
        </p:blipFill>
        <p:spPr>
          <a:xfrm>
            <a:off x="650997" y="3254597"/>
            <a:ext cx="3350982" cy="1791041"/>
          </a:xfrm>
          <a:prstGeom prst="rect">
            <a:avLst/>
          </a:prstGeom>
        </p:spPr>
      </p:pic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AF9469B9-6468-5B6A-E832-8D459038843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88897" y="5231580"/>
            <a:ext cx="10459156" cy="0"/>
          </a:xfrm>
          <a:prstGeom prst="line">
            <a:avLst/>
          </a:prstGeom>
          <a:ln w="12700"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kstiruutu 9">
            <a:extLst>
              <a:ext uri="{FF2B5EF4-FFF2-40B4-BE49-F238E27FC236}">
                <a16:creationId xmlns:a16="http://schemas.microsoft.com/office/drawing/2014/main" id="{0493F033-6DC5-1D69-5218-FB7BEC5FB24C}"/>
              </a:ext>
            </a:extLst>
          </p:cNvPr>
          <p:cNvSpPr txBox="1"/>
          <p:nvPr/>
        </p:nvSpPr>
        <p:spPr>
          <a:xfrm>
            <a:off x="650997" y="1972679"/>
            <a:ext cx="1058605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fi-FI"/>
              <a:t>Tulokset kaikilla tehtailla samankaltaisia, kuin kirjallisuuden tuloksissa</a:t>
            </a:r>
          </a:p>
          <a:p>
            <a:pPr marL="285750" indent="-285750">
              <a:buFontTx/>
              <a:buChar char="-"/>
            </a:pPr>
            <a:r>
              <a:rPr lang="fi-FI"/>
              <a:t>Kaliumin pitoisuus kaikilla tehtailla noin 5% 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1818996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AA55C774-922B-9288-EDE1-B9399F2165D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56B1CDA3-6009-57C0-DF08-CB1665406E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1141712"/>
            <a:ext cx="8029572" cy="1061161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4000" dirty="0" err="1"/>
              <a:t>Tehtaiden</a:t>
            </a:r>
            <a:r>
              <a:rPr lang="en-US" sz="4000" dirty="0"/>
              <a:t> </a:t>
            </a:r>
            <a:r>
              <a:rPr lang="en-US" sz="4000" dirty="0" err="1"/>
              <a:t>tuhkien</a:t>
            </a:r>
            <a:r>
              <a:rPr lang="en-US" sz="4000" dirty="0"/>
              <a:t> </a:t>
            </a:r>
            <a:r>
              <a:rPr lang="en-US" sz="4000" dirty="0" err="1"/>
              <a:t>raskasmetallit</a:t>
            </a:r>
            <a:endParaRPr lang="en-US" sz="4000" dirty="0"/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6D0DB067-C112-581B-B042-E7EE21EAA0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65140" y="871146"/>
            <a:ext cx="736939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23225E15-2E9E-87D1-AC68-F791D08F6A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88897" y="5231580"/>
            <a:ext cx="10459156" cy="0"/>
          </a:xfrm>
          <a:prstGeom prst="line">
            <a:avLst/>
          </a:prstGeom>
          <a:ln w="12700"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kstiruutu 9">
            <a:extLst>
              <a:ext uri="{FF2B5EF4-FFF2-40B4-BE49-F238E27FC236}">
                <a16:creationId xmlns:a16="http://schemas.microsoft.com/office/drawing/2014/main" id="{AE56901E-40A7-A516-462C-876F1D64A050}"/>
              </a:ext>
            </a:extLst>
          </p:cNvPr>
          <p:cNvSpPr txBox="1"/>
          <p:nvPr/>
        </p:nvSpPr>
        <p:spPr>
          <a:xfrm>
            <a:off x="668473" y="5393122"/>
            <a:ext cx="1058605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fi-FI" dirty="0"/>
              <a:t>Ensimmäinen ”Raja-arvo ok?” viittaa metsätuhkalannoitteiden pitoisuusrajoihin ja jälkimmäinen viittaa orgaanisten lannoitteiden pitoisuusrajoihin</a:t>
            </a:r>
          </a:p>
          <a:p>
            <a:pPr marL="285750" indent="-285750">
              <a:buFontTx/>
              <a:buChar char="-"/>
            </a:pPr>
            <a:r>
              <a:rPr lang="fi-FI" dirty="0"/>
              <a:t>Tulokset työn kontekstissa varsin hyviä, kadmium (Cd) ainoa alkuaine, jonka arvo ylittää orgaanisille lannoitteille asetetut rajat</a:t>
            </a:r>
          </a:p>
        </p:txBody>
      </p:sp>
      <p:pic>
        <p:nvPicPr>
          <p:cNvPr id="6" name="Kuva 5">
            <a:extLst>
              <a:ext uri="{FF2B5EF4-FFF2-40B4-BE49-F238E27FC236}">
                <a16:creationId xmlns:a16="http://schemas.microsoft.com/office/drawing/2014/main" id="{A9504792-64F1-62ED-2BB5-5CFF129B0D2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8473" y="1918950"/>
            <a:ext cx="4771203" cy="1275469"/>
          </a:xfrm>
          <a:prstGeom prst="rect">
            <a:avLst/>
          </a:prstGeom>
        </p:spPr>
      </p:pic>
      <p:pic>
        <p:nvPicPr>
          <p:cNvPr id="8" name="Sisällön paikkamerkki 6">
            <a:extLst>
              <a:ext uri="{FF2B5EF4-FFF2-40B4-BE49-F238E27FC236}">
                <a16:creationId xmlns:a16="http://schemas.microsoft.com/office/drawing/2014/main" id="{A93E9898-CB60-B609-C5AD-B8E587E85E6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8473" y="3672491"/>
            <a:ext cx="4716486" cy="1275469"/>
          </a:xfrm>
          <a:prstGeom prst="rect">
            <a:avLst/>
          </a:prstGeom>
        </p:spPr>
      </p:pic>
      <p:pic>
        <p:nvPicPr>
          <p:cNvPr id="11" name="Kuva 10">
            <a:extLst>
              <a:ext uri="{FF2B5EF4-FFF2-40B4-BE49-F238E27FC236}">
                <a16:creationId xmlns:a16="http://schemas.microsoft.com/office/drawing/2014/main" id="{7288D044-F042-DE1A-8D0B-1C1A20589EE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576849" y="3676294"/>
            <a:ext cx="4771204" cy="1273587"/>
          </a:xfrm>
          <a:prstGeom prst="rect">
            <a:avLst/>
          </a:prstGeom>
        </p:spPr>
      </p:pic>
      <p:sp>
        <p:nvSpPr>
          <p:cNvPr id="12" name="Tekstiruutu 11">
            <a:extLst>
              <a:ext uri="{FF2B5EF4-FFF2-40B4-BE49-F238E27FC236}">
                <a16:creationId xmlns:a16="http://schemas.microsoft.com/office/drawing/2014/main" id="{B03C9CDC-C268-007C-E788-ADFF30FD764A}"/>
              </a:ext>
            </a:extLst>
          </p:cNvPr>
          <p:cNvSpPr txBox="1"/>
          <p:nvPr/>
        </p:nvSpPr>
        <p:spPr>
          <a:xfrm>
            <a:off x="2418543" y="3159797"/>
            <a:ext cx="50274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/>
              <a:t>Tehdas A</a:t>
            </a:r>
          </a:p>
        </p:txBody>
      </p:sp>
      <p:sp>
        <p:nvSpPr>
          <p:cNvPr id="13" name="Tekstiruutu 12">
            <a:extLst>
              <a:ext uri="{FF2B5EF4-FFF2-40B4-BE49-F238E27FC236}">
                <a16:creationId xmlns:a16="http://schemas.microsoft.com/office/drawing/2014/main" id="{D2AF3E98-194E-4E32-19DA-CF54389EB066}"/>
              </a:ext>
            </a:extLst>
          </p:cNvPr>
          <p:cNvSpPr txBox="1"/>
          <p:nvPr/>
        </p:nvSpPr>
        <p:spPr>
          <a:xfrm>
            <a:off x="2418543" y="4881027"/>
            <a:ext cx="47164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/>
              <a:t>Tehdas B</a:t>
            </a:r>
          </a:p>
        </p:txBody>
      </p:sp>
      <p:sp>
        <p:nvSpPr>
          <p:cNvPr id="15" name="Tekstiruutu 14">
            <a:extLst>
              <a:ext uri="{FF2B5EF4-FFF2-40B4-BE49-F238E27FC236}">
                <a16:creationId xmlns:a16="http://schemas.microsoft.com/office/drawing/2014/main" id="{C2A2E6EA-43D9-CBFA-B5F5-D1573EFDC424}"/>
              </a:ext>
            </a:extLst>
          </p:cNvPr>
          <p:cNvSpPr txBox="1"/>
          <p:nvPr/>
        </p:nvSpPr>
        <p:spPr>
          <a:xfrm>
            <a:off x="8427088" y="4906065"/>
            <a:ext cx="50274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/>
              <a:t>Tehdas C</a:t>
            </a:r>
          </a:p>
        </p:txBody>
      </p:sp>
      <p:sp>
        <p:nvSpPr>
          <p:cNvPr id="17" name="Tekstiruutu 16">
            <a:extLst>
              <a:ext uri="{FF2B5EF4-FFF2-40B4-BE49-F238E27FC236}">
                <a16:creationId xmlns:a16="http://schemas.microsoft.com/office/drawing/2014/main" id="{DA990392-E6D1-5D9B-7020-BC9B5FC73E0D}"/>
              </a:ext>
            </a:extLst>
          </p:cNvPr>
          <p:cNvSpPr txBox="1"/>
          <p:nvPr/>
        </p:nvSpPr>
        <p:spPr>
          <a:xfrm>
            <a:off x="6576849" y="1970036"/>
            <a:ext cx="4548351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fi-FI" dirty="0"/>
              <a:t>As, Hg, Ni, Cu, Cr ja Se arvot yhtä kohtaa lukuun ottamatta oikeasti alle 1 mg/kg, mutta Excelin toiminnan kannalta asetettu arvoon 1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3367100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798BD0A-09E6-4174-41BC-CB605C1198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Talouslaskenta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BBD4B02D-87AF-D005-B853-65496E9894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fi-FI" dirty="0"/>
              <a:t>Hyödynnetty </a:t>
            </a:r>
            <a:r>
              <a:rPr lang="fi-FI" dirty="0" err="1"/>
              <a:t>elementaarianalyysista</a:t>
            </a:r>
            <a:r>
              <a:rPr lang="fi-FI" dirty="0"/>
              <a:t> saatua kaliumin arvoa sen määrän määrittämiseksi</a:t>
            </a:r>
          </a:p>
          <a:p>
            <a:r>
              <a:rPr lang="fi-FI" dirty="0"/>
              <a:t>Oletettu tuhkaa syntyvän 8% poltetusta mustalipeästä</a:t>
            </a:r>
          </a:p>
          <a:p>
            <a:r>
              <a:rPr lang="fi-FI" dirty="0"/>
              <a:t>Ensin laskettu kirjallisuuden arvojen perusteella kaliumin saannot eri teknologioilla:  liuotuksella, kaksi vaiheisella liuotuksella, haihdutuskiteytyksellä, jäädytyskiteytyksellä ja ioninvaihdolla</a:t>
            </a:r>
          </a:p>
          <a:p>
            <a:r>
              <a:rPr lang="fi-FI" dirty="0"/>
              <a:t>Tämän jälkeen valmista teknologiaa kaliumin eristämiselle ei ole, joten tehty tuottolaskelmat eri kaliumin saantoprosenttien mukaan</a:t>
            </a:r>
          </a:p>
          <a:p>
            <a:r>
              <a:rPr lang="fi-FI" dirty="0"/>
              <a:t>Maksimi-investointi laskettu kahden vuoden takaisinmaksuajalla ja 7% diskonttauskorolla ja bruttotuloilla</a:t>
            </a:r>
          </a:p>
        </p:txBody>
      </p:sp>
    </p:spTree>
    <p:extLst>
      <p:ext uri="{BB962C8B-B14F-4D97-AF65-F5344CB8AC3E}">
        <p14:creationId xmlns:p14="http://schemas.microsoft.com/office/powerpoint/2010/main" val="6154363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E69528C-0A1B-9CAD-17A8-9EEBAE12F7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1141712"/>
            <a:ext cx="7848600" cy="1171692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4000"/>
              <a:t>Talouslaskennan tuloksia</a:t>
            </a:r>
          </a:p>
        </p:txBody>
      </p:sp>
      <p:cxnSp>
        <p:nvCxnSpPr>
          <p:cNvPr id="42" name="Straight Connector 22">
            <a:extLst>
              <a:ext uri="{FF2B5EF4-FFF2-40B4-BE49-F238E27FC236}">
                <a16:creationId xmlns:a16="http://schemas.microsoft.com/office/drawing/2014/main" id="{192712F8-36FA-35DF-0CE8-4098D93322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65140" y="871146"/>
            <a:ext cx="736939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8" name="Kuva 17">
            <a:extLst>
              <a:ext uri="{FF2B5EF4-FFF2-40B4-BE49-F238E27FC236}">
                <a16:creationId xmlns:a16="http://schemas.microsoft.com/office/drawing/2014/main" id="{FC16C582-E649-4084-F66C-35CA123511A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0" y="5375344"/>
            <a:ext cx="5897385" cy="973069"/>
          </a:xfrm>
          <a:prstGeom prst="rect">
            <a:avLst/>
          </a:prstGeom>
        </p:spPr>
      </p:pic>
      <p:cxnSp>
        <p:nvCxnSpPr>
          <p:cNvPr id="43" name="Straight Connector 24">
            <a:extLst>
              <a:ext uri="{FF2B5EF4-FFF2-40B4-BE49-F238E27FC236}">
                <a16:creationId xmlns:a16="http://schemas.microsoft.com/office/drawing/2014/main" id="{AF9469B9-6468-5B6A-E832-8D459038843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88897" y="5231580"/>
            <a:ext cx="10459156" cy="0"/>
          </a:xfrm>
          <a:prstGeom prst="line">
            <a:avLst/>
          </a:prstGeom>
          <a:ln w="12700"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kstiruutu 18">
            <a:extLst>
              <a:ext uri="{FF2B5EF4-FFF2-40B4-BE49-F238E27FC236}">
                <a16:creationId xmlns:a16="http://schemas.microsoft.com/office/drawing/2014/main" id="{D5830D94-0B14-FC8A-70FE-D4C6E8B0E4C0}"/>
              </a:ext>
            </a:extLst>
          </p:cNvPr>
          <p:cNvSpPr txBox="1"/>
          <p:nvPr/>
        </p:nvSpPr>
        <p:spPr>
          <a:xfrm>
            <a:off x="762000" y="1857375"/>
            <a:ext cx="10459156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fi-FI" dirty="0"/>
              <a:t>Tehdas A voisi saada bruttomyyntiä kaliumista vuodessa noin 0,2 milj.€ - 3 milj.€, valistuneella arvauksella todellinen summa voisi olla jossain noin 2,2 milj.€ kokoluokassa. Maksimi-investointi voisi olla noin 0,4 milj.€ - 5,6 milj.€.</a:t>
            </a:r>
          </a:p>
          <a:p>
            <a:pPr marL="285750" indent="-285750">
              <a:buFontTx/>
              <a:buChar char="-"/>
            </a:pPr>
            <a:r>
              <a:rPr lang="fi-FI" dirty="0"/>
              <a:t>Tehdas B voisi saada bruttomyyntiä kaliumista vuodessa noin 0,1 milj.€ - 1,7 milj.€, valistuneella arvauksella todellinen summa voisi olla jossain noin 1,2 milj.€ kokoluokassa. Maksimi-investointi voisi olla noin 0,2 milj.€ - 3,2 milj.€.</a:t>
            </a:r>
          </a:p>
          <a:p>
            <a:pPr marL="285750" indent="-285750">
              <a:buFontTx/>
              <a:buChar char="-"/>
            </a:pPr>
            <a:r>
              <a:rPr lang="fi-FI" dirty="0"/>
              <a:t>Tehdas C voisi saada bruttomyyntiä kaliumista vuodessa noin 0,2 milj.€ - 2,5 milj.€, valistuneella arvauksella todellinen summa voisi olla jossain noin 1,7 milj.€ kokoluokassa. Maksimi-investointi voisi olla noin 0,3 milj.€ - 4,7 milj.€.</a:t>
            </a:r>
          </a:p>
          <a:p>
            <a:pPr marL="285750" indent="-285750">
              <a:buFontTx/>
              <a:buChar char="-"/>
            </a:pPr>
            <a:endParaRPr lang="fi-FI" dirty="0"/>
          </a:p>
          <a:p>
            <a:pPr marL="285750" indent="-285750">
              <a:buFontTx/>
              <a:buChar char="-"/>
            </a:pPr>
            <a:endParaRPr lang="fi-FI" dirty="0"/>
          </a:p>
        </p:txBody>
      </p:sp>
      <p:pic>
        <p:nvPicPr>
          <p:cNvPr id="33" name="Kuva 32">
            <a:extLst>
              <a:ext uri="{FF2B5EF4-FFF2-40B4-BE49-F238E27FC236}">
                <a16:creationId xmlns:a16="http://schemas.microsoft.com/office/drawing/2014/main" id="{81187DCD-1A54-5719-46C0-38B9B871CC8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1739" y="5231580"/>
            <a:ext cx="5407586" cy="12073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47559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Rectangle 27">
            <a:extLst>
              <a:ext uri="{FF2B5EF4-FFF2-40B4-BE49-F238E27FC236}">
                <a16:creationId xmlns:a16="http://schemas.microsoft.com/office/drawing/2014/main" id="{928F64C6-FE22-4FC1-A763-DFCC514811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4261224" y="4577975"/>
            <a:ext cx="7539349" cy="1899827"/>
          </a:xfrm>
          <a:prstGeom prst="rect">
            <a:avLst/>
          </a:prstGeom>
          <a:solidFill>
            <a:srgbClr val="404040"/>
          </a:solidFill>
          <a:ln w="127000" cap="sq" cmpd="thinThick">
            <a:solidFill>
              <a:srgbClr val="4040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45EC857E-8ABE-E250-FD91-B33B287398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03468" y="4741948"/>
            <a:ext cx="6829520" cy="862031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40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Tehdas</a:t>
            </a:r>
            <a:r>
              <a:rPr lang="en-US" sz="40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A</a:t>
            </a:r>
          </a:p>
        </p:txBody>
      </p:sp>
      <p:pic>
        <p:nvPicPr>
          <p:cNvPr id="21" name="Kuva 20">
            <a:extLst>
              <a:ext uri="{FF2B5EF4-FFF2-40B4-BE49-F238E27FC236}">
                <a16:creationId xmlns:a16="http://schemas.microsoft.com/office/drawing/2014/main" id="{AFFF92E7-39EC-89FE-BFB0-2763CF5EBCD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8987" y="1140898"/>
            <a:ext cx="3952325" cy="2576545"/>
          </a:xfrm>
          <a:prstGeom prst="rect">
            <a:avLst/>
          </a:prstGeom>
        </p:spPr>
      </p:pic>
      <p:pic>
        <p:nvPicPr>
          <p:cNvPr id="15" name="Sisällön paikkamerkki 14">
            <a:extLst>
              <a:ext uri="{FF2B5EF4-FFF2-40B4-BE49-F238E27FC236}">
                <a16:creationId xmlns:a16="http://schemas.microsoft.com/office/drawing/2014/main" id="{B73EA46F-80F6-1A18-66EB-05CDFBF921B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4101313" y="151188"/>
            <a:ext cx="3695872" cy="2181097"/>
          </a:xfrm>
          <a:prstGeom prst="rect">
            <a:avLst/>
          </a:prstGeom>
        </p:spPr>
      </p:pic>
      <p:pic>
        <p:nvPicPr>
          <p:cNvPr id="19" name="Kuva 18">
            <a:extLst>
              <a:ext uri="{FF2B5EF4-FFF2-40B4-BE49-F238E27FC236}">
                <a16:creationId xmlns:a16="http://schemas.microsoft.com/office/drawing/2014/main" id="{C0DEA5E3-5E5A-5BB4-2325-4598A3D45E9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016880" y="1140898"/>
            <a:ext cx="3867280" cy="2472987"/>
          </a:xfrm>
          <a:prstGeom prst="rect">
            <a:avLst/>
          </a:prstGeom>
        </p:spPr>
      </p:pic>
      <p:pic>
        <p:nvPicPr>
          <p:cNvPr id="23" name="Kuva 22">
            <a:extLst>
              <a:ext uri="{FF2B5EF4-FFF2-40B4-BE49-F238E27FC236}">
                <a16:creationId xmlns:a16="http://schemas.microsoft.com/office/drawing/2014/main" id="{D14CE2D4-CF53-60C7-80F0-43722F0F540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101313" y="2377393"/>
            <a:ext cx="3827112" cy="2051484"/>
          </a:xfrm>
          <a:prstGeom prst="rect">
            <a:avLst/>
          </a:prstGeom>
        </p:spPr>
      </p:pic>
      <p:cxnSp>
        <p:nvCxnSpPr>
          <p:cNvPr id="43" name="Straight Connector 29">
            <a:extLst>
              <a:ext uri="{FF2B5EF4-FFF2-40B4-BE49-F238E27FC236}">
                <a16:creationId xmlns:a16="http://schemas.microsoft.com/office/drawing/2014/main" id="{5C34627B-48E6-4F4D-B843-97717A86B4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719934" y="5694097"/>
            <a:ext cx="5486400" cy="0"/>
          </a:xfrm>
          <a:prstGeom prst="line">
            <a:avLst/>
          </a:prstGeom>
          <a:ln w="1587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7" name="Kuva 16">
            <a:extLst>
              <a:ext uri="{FF2B5EF4-FFF2-40B4-BE49-F238E27FC236}">
                <a16:creationId xmlns:a16="http://schemas.microsoft.com/office/drawing/2014/main" id="{B13774AF-A50B-559F-7E0A-26ED4B8BDA1F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48987" y="4267200"/>
            <a:ext cx="3840655" cy="22690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8106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9E51B880-DE81-894E-5F14-64DB5416DEC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Rectangle 27">
            <a:extLst>
              <a:ext uri="{FF2B5EF4-FFF2-40B4-BE49-F238E27FC236}">
                <a16:creationId xmlns:a16="http://schemas.microsoft.com/office/drawing/2014/main" id="{046C4367-41F7-FB73-FBEE-11A33A096F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4261224" y="4577975"/>
            <a:ext cx="7539349" cy="1899827"/>
          </a:xfrm>
          <a:prstGeom prst="rect">
            <a:avLst/>
          </a:prstGeom>
          <a:solidFill>
            <a:srgbClr val="404040"/>
          </a:solidFill>
          <a:ln w="127000" cap="sq" cmpd="thinThick">
            <a:solidFill>
              <a:srgbClr val="4040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177E80EF-F832-DE7F-2F43-5997AD72F7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03468" y="4741948"/>
            <a:ext cx="6829520" cy="862031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40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Tehdas B</a:t>
            </a:r>
            <a:endParaRPr lang="en-US" sz="4000" kern="1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cxnSp>
        <p:nvCxnSpPr>
          <p:cNvPr id="43" name="Straight Connector 29">
            <a:extLst>
              <a:ext uri="{FF2B5EF4-FFF2-40B4-BE49-F238E27FC236}">
                <a16:creationId xmlns:a16="http://schemas.microsoft.com/office/drawing/2014/main" id="{0D7B0BAA-DD49-C926-8A7D-47A1A3D281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719934" y="5694097"/>
            <a:ext cx="5486400" cy="0"/>
          </a:xfrm>
          <a:prstGeom prst="line">
            <a:avLst/>
          </a:prstGeom>
          <a:ln w="1587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Kuva 5">
            <a:extLst>
              <a:ext uri="{FF2B5EF4-FFF2-40B4-BE49-F238E27FC236}">
                <a16:creationId xmlns:a16="http://schemas.microsoft.com/office/drawing/2014/main" id="{D518CEE7-3766-FE7F-9878-D2CEC0F947E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61544" y="44944"/>
            <a:ext cx="3966199" cy="2003502"/>
          </a:xfrm>
          <a:prstGeom prst="rect">
            <a:avLst/>
          </a:prstGeom>
        </p:spPr>
      </p:pic>
      <p:pic>
        <p:nvPicPr>
          <p:cNvPr id="8" name="Kuva 7">
            <a:extLst>
              <a:ext uri="{FF2B5EF4-FFF2-40B4-BE49-F238E27FC236}">
                <a16:creationId xmlns:a16="http://schemas.microsoft.com/office/drawing/2014/main" id="{CA3B766A-A047-1BA7-E3DF-3F117F3826B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670" y="4080922"/>
            <a:ext cx="3966199" cy="2485238"/>
          </a:xfrm>
          <a:prstGeom prst="rect">
            <a:avLst/>
          </a:prstGeom>
        </p:spPr>
      </p:pic>
      <p:pic>
        <p:nvPicPr>
          <p:cNvPr id="10" name="Kuva 9">
            <a:extLst>
              <a:ext uri="{FF2B5EF4-FFF2-40B4-BE49-F238E27FC236}">
                <a16:creationId xmlns:a16="http://schemas.microsoft.com/office/drawing/2014/main" id="{6984BCD4-9727-C337-33CD-26764B42BB4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127743" y="873016"/>
            <a:ext cx="3966199" cy="2494944"/>
          </a:xfrm>
          <a:prstGeom prst="rect">
            <a:avLst/>
          </a:prstGeom>
        </p:spPr>
      </p:pic>
      <p:pic>
        <p:nvPicPr>
          <p:cNvPr id="12" name="Kuva 11">
            <a:extLst>
              <a:ext uri="{FF2B5EF4-FFF2-40B4-BE49-F238E27FC236}">
                <a16:creationId xmlns:a16="http://schemas.microsoft.com/office/drawing/2014/main" id="{78C90CD9-2434-C550-C933-7C2DF71C6A6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5669" y="800100"/>
            <a:ext cx="3966199" cy="2567860"/>
          </a:xfrm>
          <a:prstGeom prst="rect">
            <a:avLst/>
          </a:prstGeom>
        </p:spPr>
      </p:pic>
      <p:pic>
        <p:nvPicPr>
          <p:cNvPr id="14" name="Kuva 13">
            <a:extLst>
              <a:ext uri="{FF2B5EF4-FFF2-40B4-BE49-F238E27FC236}">
                <a16:creationId xmlns:a16="http://schemas.microsoft.com/office/drawing/2014/main" id="{BDE225F0-B04D-3D92-2C26-E3839E4D995B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161543" y="1847135"/>
            <a:ext cx="3966199" cy="24852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08108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640</TotalTime>
  <Words>440</Words>
  <Application>Microsoft Office PowerPoint</Application>
  <PresentationFormat>Laajakuva</PresentationFormat>
  <Paragraphs>40</Paragraphs>
  <Slides>12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4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12</vt:i4>
      </vt:variant>
    </vt:vector>
  </HeadingPairs>
  <TitlesOfParts>
    <vt:vector size="17" baseType="lpstr">
      <vt:lpstr>Aptos</vt:lpstr>
      <vt:lpstr>Aptos Display</vt:lpstr>
      <vt:lpstr>Arial</vt:lpstr>
      <vt:lpstr>Calibri</vt:lpstr>
      <vt:lpstr>Office-teema</vt:lpstr>
      <vt:lpstr>Soodakattilan tuhkan kaliumin hyödyntäminen</vt:lpstr>
      <vt:lpstr>Tutkimuskysymykset muistin virkistämiseksi</vt:lpstr>
      <vt:lpstr>PowerPoint-esitys</vt:lpstr>
      <vt:lpstr>Tehtaiden tuhkien elementaarianalyysi</vt:lpstr>
      <vt:lpstr>Tehtaiden tuhkien raskasmetallit</vt:lpstr>
      <vt:lpstr>Talouslaskenta</vt:lpstr>
      <vt:lpstr>Talouslaskennan tuloksia</vt:lpstr>
      <vt:lpstr>Tehdas A</vt:lpstr>
      <vt:lpstr>Tehdas B</vt:lpstr>
      <vt:lpstr>Tehdas C</vt:lpstr>
      <vt:lpstr>Epävarmuustekijät</vt:lpstr>
      <vt:lpstr>Mitä seuraavaksi?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Kim Rissanen (TAU)</dc:creator>
  <cp:lastModifiedBy>Kassu Rissanen</cp:lastModifiedBy>
  <cp:revision>2</cp:revision>
  <dcterms:created xsi:type="dcterms:W3CDTF">2024-11-04T11:41:50Z</dcterms:created>
  <dcterms:modified xsi:type="dcterms:W3CDTF">2024-12-10T10:39:50Z</dcterms:modified>
</cp:coreProperties>
</file>