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notesMasterIdLst>
    <p:notesMasterId r:id="rId22"/>
  </p:notesMasterIdLst>
  <p:handoutMasterIdLst>
    <p:handoutMasterId r:id="rId23"/>
  </p:handoutMasterIdLst>
  <p:sldIdLst>
    <p:sldId id="548" r:id="rId6"/>
    <p:sldId id="495" r:id="rId7"/>
    <p:sldId id="549" r:id="rId8"/>
    <p:sldId id="520" r:id="rId9"/>
    <p:sldId id="480" r:id="rId10"/>
    <p:sldId id="560" r:id="rId11"/>
    <p:sldId id="561" r:id="rId12"/>
    <p:sldId id="568" r:id="rId13"/>
    <p:sldId id="567" r:id="rId14"/>
    <p:sldId id="569" r:id="rId15"/>
    <p:sldId id="571" r:id="rId16"/>
    <p:sldId id="572" r:id="rId17"/>
    <p:sldId id="564" r:id="rId18"/>
    <p:sldId id="565" r:id="rId19"/>
    <p:sldId id="566" r:id="rId20"/>
    <p:sldId id="552" r:id="rId21"/>
  </p:sldIdLst>
  <p:sldSz cx="9144000" cy="6858000" type="screen4x3"/>
  <p:notesSz cx="6805613" cy="99441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CD35DFB8-93D2-4E92-A818-47848A88E50D}">
          <p14:sldIdLst>
            <p14:sldId id="548"/>
            <p14:sldId id="495"/>
            <p14:sldId id="549"/>
            <p14:sldId id="520"/>
            <p14:sldId id="480"/>
            <p14:sldId id="560"/>
            <p14:sldId id="561"/>
            <p14:sldId id="568"/>
            <p14:sldId id="567"/>
            <p14:sldId id="569"/>
            <p14:sldId id="571"/>
            <p14:sldId id="572"/>
            <p14:sldId id="564"/>
            <p14:sldId id="565"/>
            <p14:sldId id="566"/>
            <p14:sldId id="55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89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A05DC7-D7ED-271C-5BB3-EE0CB4744911}" name="Kärkkäinen, Emma" initials="KE" userId="S::emma.karkkainen@afry.com::c0f79d9a-c7a1-4c3a-a3fb-6aa9ca8ad3e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FF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3399B7-3C01-6CFA-79E3-2C4EC8851C83}" v="7" dt="2024-01-22T13:50:56.003"/>
    <p1510:client id="{83B1D589-3C63-C714-5FAA-47E931179D7C}" v="52" dt="2024-01-22T12:50:27.688"/>
  </p1510:revLst>
</p1510:revInfo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988" y="64"/>
      </p:cViewPr>
      <p:guideLst>
        <p:guide orient="horz" pos="89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t" anchorCtr="0" compatLnSpc="1">
            <a:prstTxWarp prst="textNoShape">
              <a:avLst/>
            </a:prstTxWarp>
          </a:bodyPr>
          <a:lstStyle>
            <a:lvl1pPr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616" y="0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133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b" anchorCtr="0" compatLnSpc="1">
            <a:prstTxWarp prst="textNoShape">
              <a:avLst/>
            </a:prstTxWarp>
          </a:bodyPr>
          <a:lstStyle>
            <a:lvl1pPr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616" y="9447133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100" i="1"/>
            </a:lvl1pPr>
          </a:lstStyle>
          <a:p>
            <a:pPr>
              <a:defRPr/>
            </a:pPr>
            <a:fld id="{DCECE86E-BAB6-4EE4-913E-78BFA984DF4F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18048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t" anchorCtr="0" compatLnSpc="1">
            <a:prstTxWarp prst="textNoShape">
              <a:avLst/>
            </a:prstTxWarp>
          </a:bodyPr>
          <a:lstStyle>
            <a:lvl1pPr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616" y="0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t" anchorCtr="0" compatLnSpc="1">
            <a:prstTxWarp prst="textNoShape">
              <a:avLst/>
            </a:prstTxWarp>
          </a:bodyPr>
          <a:lstStyle>
            <a:lvl1pPr algn="r"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2475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204" y="4723567"/>
            <a:ext cx="4991206" cy="4474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95" tIns="48197" rIns="96395" bIns="481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noProof="0"/>
              <a:t>Click to edit Master text styles</a:t>
            </a:r>
          </a:p>
          <a:p>
            <a:pPr lvl="1"/>
            <a:r>
              <a:rPr lang="fi-FI" altLang="fi-FI" noProof="0"/>
              <a:t>Second level</a:t>
            </a:r>
          </a:p>
          <a:p>
            <a:pPr lvl="2"/>
            <a:r>
              <a:rPr lang="fi-FI" altLang="fi-FI" noProof="0"/>
              <a:t>Third level</a:t>
            </a:r>
          </a:p>
          <a:p>
            <a:pPr lvl="3"/>
            <a:r>
              <a:rPr lang="fi-FI" altLang="fi-FI" noProof="0"/>
              <a:t>Fourth level</a:t>
            </a:r>
          </a:p>
          <a:p>
            <a:pPr lvl="4"/>
            <a:r>
              <a:rPr lang="fi-FI" altLang="fi-FI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133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b" anchorCtr="0" compatLnSpc="1">
            <a:prstTxWarp prst="textNoShape">
              <a:avLst/>
            </a:prstTxWarp>
          </a:bodyPr>
          <a:lstStyle>
            <a:lvl1pPr defTabSz="957263">
              <a:defRPr sz="1100" i="1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616" y="9447133"/>
            <a:ext cx="2949997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944" tIns="0" rIns="19944" bIns="0" numCol="1" anchor="b" anchorCtr="0" compatLnSpc="1">
            <a:prstTxWarp prst="textNoShape">
              <a:avLst/>
            </a:prstTxWarp>
          </a:bodyPr>
          <a:lstStyle>
            <a:lvl1pPr algn="r" defTabSz="957263">
              <a:defRPr sz="1100" i="1"/>
            </a:lvl1pPr>
          </a:lstStyle>
          <a:p>
            <a:pPr>
              <a:defRPr/>
            </a:pPr>
            <a:fld id="{81D58128-3F78-4773-8201-0A07AA94D34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453763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03300" y="776288"/>
            <a:ext cx="5094288" cy="38195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357" y="4861566"/>
            <a:ext cx="5206594" cy="460500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192" tIns="48096" rIns="96192" bIns="48096"/>
          <a:lstStyle/>
          <a:p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Esityksen sisältö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D58128-3F78-4773-8201-0A07AA94D34D}" type="slidenum">
              <a:rPr lang="fi-FI" altLang="fi-FI" smtClean="0"/>
              <a:pPr>
                <a:defRPr/>
              </a:pPr>
              <a:t>2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0188821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err="1"/>
              <a:t>Väliotsikkoslide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AE213-7A99-4149-A248-A3478E027746}" type="slidenum">
              <a:rPr lang="sv-SE" smtClean="0"/>
              <a:pPr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0137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Kuvallinen </a:t>
            </a:r>
            <a:r>
              <a:rPr lang="fi-FI" err="1"/>
              <a:t>slide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D58128-3F78-4773-8201-0A07AA94D34D}" type="slidenum">
              <a:rPr lang="fi-FI" altLang="fi-FI" smtClean="0"/>
              <a:pPr>
                <a:defRPr/>
              </a:pPr>
              <a:t>5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281474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err="1"/>
              <a:t>Väliotsikkoslide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AE213-7A99-4149-A248-A3478E027746}" type="slidenum">
              <a:rPr lang="sv-SE" smtClean="0"/>
              <a:pPr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3207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err="1"/>
              <a:t>Väliotsikkoslide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AE213-7A99-4149-A248-A3478E027746}" type="slidenum">
              <a:rPr lang="sv-SE" smtClean="0"/>
              <a:pPr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0019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03300" y="776288"/>
            <a:ext cx="5094288" cy="381952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6357" y="4861566"/>
            <a:ext cx="5206594" cy="460500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192" tIns="48096" rIns="96192" bIns="48096"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9917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60AA7-8E8A-4387-962F-99D6342F471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64202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9C37D-57D4-4D3C-B02E-0935653146DB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86921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04B83-D60B-4D04-9F4F-24E20386F5E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30795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60AA7-8E8A-4387-962F-99D6342F471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32007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2C924-D825-43CE-8D51-1211A3096B6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6634029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2086E-0C55-4A23-ABB7-26B7FE03C04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07500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5EA7A-961B-48D3-8743-54BE63B992E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46841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1911A-093E-421F-AD5B-1E75672D540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170533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D6D6F-C8E5-4233-AB00-ABAEA513DE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017219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blipFill dpi="0" rotWithShape="1">
          <a:blip r:embed="rId2">
            <a:alphaModFix amt="22000"/>
            <a:lum/>
          </a:blip>
          <a:srcRect/>
          <a:stretch>
            <a:fillRect l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D42F10-BC09-4E80-B99A-02AA17A1A965}" type="slidenum">
              <a:rPr lang="fi-FI" altLang="fi-FI" smtClean="0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36467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6A240-1A30-4089-8300-C518F926F9B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4833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2C924-D825-43CE-8D51-1211A3096B6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73704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23775-8CF1-4025-94BD-0119C160186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077902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9C37D-57D4-4D3C-B02E-0935653146DB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122030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04B83-D60B-4D04-9F4F-24E20386F5E6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568350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10&amp;11 October</a:t>
            </a:r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Tapahtuman nimi ja vuosi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03DBA38-AC7A-459A-A9A0-05543C61D3F4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723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2086E-0C55-4A23-ABB7-26B7FE03C04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8577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5EA7A-961B-48D3-8743-54BE63B992E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69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1911A-093E-421F-AD5B-1E75672D540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92380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D6D6F-C8E5-4233-AB00-ABAEA513DE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5173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BA43B-C553-4B44-BE8C-D94567101C9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7329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6A240-1A30-4089-8300-C518F926F9B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7243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23775-8CF1-4025-94BD-0119C1601863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59887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274638" y="6253163"/>
            <a:ext cx="8594725" cy="46037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fi-FI" altLang="fi-FI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err="1"/>
              <a:t>Click</a:t>
            </a:r>
            <a:r>
              <a:rPr lang="fi-FI" altLang="fi-FI"/>
              <a:t> to </a:t>
            </a:r>
            <a:r>
              <a:rPr lang="fi-FI" altLang="fi-FI" err="1"/>
              <a:t>edit</a:t>
            </a:r>
            <a:r>
              <a:rPr lang="fi-FI" altLang="fi-FI"/>
              <a:t> </a:t>
            </a:r>
            <a:r>
              <a:rPr lang="fi-FI" altLang="fi-FI" err="1"/>
              <a:t>Master</a:t>
            </a:r>
            <a:r>
              <a:rPr lang="fi-FI" altLang="fi-FI"/>
              <a:t> </a:t>
            </a:r>
            <a:r>
              <a:rPr lang="fi-FI" altLang="fi-FI" err="1"/>
              <a:t>text</a:t>
            </a:r>
            <a:r>
              <a:rPr lang="fi-FI" altLang="fi-FI"/>
              <a:t> </a:t>
            </a:r>
            <a:r>
              <a:rPr lang="fi-FI" altLang="fi-FI" err="1"/>
              <a:t>styles</a:t>
            </a:r>
            <a:endParaRPr lang="fi-FI" altLang="fi-FI"/>
          </a:p>
          <a:p>
            <a:pPr lvl="1"/>
            <a:r>
              <a:rPr lang="fi-FI" altLang="fi-FI"/>
              <a:t>Second </a:t>
            </a:r>
            <a:r>
              <a:rPr lang="fi-FI" altLang="fi-FI" err="1"/>
              <a:t>level</a:t>
            </a:r>
            <a:endParaRPr lang="fi-FI" altLang="fi-FI"/>
          </a:p>
          <a:p>
            <a:pPr lvl="2"/>
            <a:r>
              <a:rPr lang="fi-FI" altLang="fi-FI"/>
              <a:t>Third </a:t>
            </a:r>
            <a:r>
              <a:rPr lang="fi-FI" altLang="fi-FI" err="1"/>
              <a:t>level</a:t>
            </a:r>
            <a:endParaRPr lang="fi-FI" altLang="fi-FI"/>
          </a:p>
          <a:p>
            <a:pPr lvl="3"/>
            <a:r>
              <a:rPr lang="fi-FI" altLang="fi-FI" err="1"/>
              <a:t>Fourth</a:t>
            </a:r>
            <a:r>
              <a:rPr lang="fi-FI" altLang="fi-FI"/>
              <a:t> </a:t>
            </a:r>
            <a:r>
              <a:rPr lang="fi-FI" altLang="fi-FI" err="1"/>
              <a:t>level</a:t>
            </a:r>
            <a:endParaRPr lang="fi-FI" altLang="fi-FI"/>
          </a:p>
          <a:p>
            <a:pPr lvl="4"/>
            <a:r>
              <a:rPr lang="fi-FI" altLang="fi-FI" err="1"/>
              <a:t>Fifth</a:t>
            </a:r>
            <a:r>
              <a:rPr lang="fi-FI" altLang="fi-FI"/>
              <a:t> </a:t>
            </a:r>
            <a:r>
              <a:rPr lang="fi-FI" altLang="fi-FI" err="1"/>
              <a:t>level</a:t>
            </a:r>
            <a:endParaRPr lang="fi-FI" altLang="fi-FI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 altLang="fi-FI"/>
              <a:t>Tapahtuman nimi ja vuosi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FD42F10-BC09-4E80-B99A-02AA17A1A96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pic>
        <p:nvPicPr>
          <p:cNvPr id="1032" name="Picture 9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681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274638" y="6253163"/>
            <a:ext cx="8594725" cy="46037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endParaRPr lang="fi-FI" altLang="fi-FI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err="1"/>
              <a:t>Click</a:t>
            </a:r>
            <a:r>
              <a:rPr lang="fi-FI" altLang="fi-FI"/>
              <a:t> to </a:t>
            </a:r>
            <a:r>
              <a:rPr lang="fi-FI" altLang="fi-FI" err="1"/>
              <a:t>edit</a:t>
            </a:r>
            <a:r>
              <a:rPr lang="fi-FI" altLang="fi-FI"/>
              <a:t> </a:t>
            </a:r>
            <a:r>
              <a:rPr lang="fi-FI" altLang="fi-FI" err="1"/>
              <a:t>Master</a:t>
            </a:r>
            <a:r>
              <a:rPr lang="fi-FI" altLang="fi-FI"/>
              <a:t> </a:t>
            </a:r>
            <a:r>
              <a:rPr lang="fi-FI" altLang="fi-FI" err="1"/>
              <a:t>text</a:t>
            </a:r>
            <a:r>
              <a:rPr lang="fi-FI" altLang="fi-FI"/>
              <a:t> </a:t>
            </a:r>
            <a:r>
              <a:rPr lang="fi-FI" altLang="fi-FI" err="1"/>
              <a:t>styles</a:t>
            </a:r>
            <a:endParaRPr lang="fi-FI" altLang="fi-FI"/>
          </a:p>
          <a:p>
            <a:pPr lvl="1"/>
            <a:r>
              <a:rPr lang="fi-FI" altLang="fi-FI"/>
              <a:t>Second </a:t>
            </a:r>
            <a:r>
              <a:rPr lang="fi-FI" altLang="fi-FI" err="1"/>
              <a:t>level</a:t>
            </a:r>
            <a:endParaRPr lang="fi-FI" altLang="fi-FI"/>
          </a:p>
          <a:p>
            <a:pPr lvl="2"/>
            <a:r>
              <a:rPr lang="fi-FI" altLang="fi-FI"/>
              <a:t>Third </a:t>
            </a:r>
            <a:r>
              <a:rPr lang="fi-FI" altLang="fi-FI" err="1"/>
              <a:t>level</a:t>
            </a:r>
            <a:endParaRPr lang="fi-FI" altLang="fi-FI"/>
          </a:p>
          <a:p>
            <a:pPr lvl="3"/>
            <a:r>
              <a:rPr lang="fi-FI" altLang="fi-FI" err="1"/>
              <a:t>Fourth</a:t>
            </a:r>
            <a:r>
              <a:rPr lang="fi-FI" altLang="fi-FI"/>
              <a:t> </a:t>
            </a:r>
            <a:r>
              <a:rPr lang="fi-FI" altLang="fi-FI" err="1"/>
              <a:t>level</a:t>
            </a:r>
            <a:endParaRPr lang="fi-FI" altLang="fi-FI"/>
          </a:p>
          <a:p>
            <a:pPr lvl="4"/>
            <a:r>
              <a:rPr lang="fi-FI" altLang="fi-FI" err="1"/>
              <a:t>Fifth</a:t>
            </a:r>
            <a:r>
              <a:rPr lang="fi-FI" altLang="fi-FI"/>
              <a:t> </a:t>
            </a:r>
            <a:r>
              <a:rPr lang="fi-FI" altLang="fi-FI" err="1"/>
              <a:t>level</a:t>
            </a:r>
            <a:endParaRPr lang="fi-FI" altLang="fi-FI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 altLang="fi-FI"/>
              <a:t>10&amp;11 October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fi-FI"/>
              <a:t>Tapahtuman nimi ja vuosi</a:t>
            </a:r>
            <a:endParaRPr lang="fi-FI" alt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FD42F10-BC09-4E80-B99A-02AA17A1A965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  <p:pic>
        <p:nvPicPr>
          <p:cNvPr id="1032" name="Picture 9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681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178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alphaModFix amt="22000"/>
            <a:lum/>
          </a:blip>
          <a:srcRect/>
          <a:stretch>
            <a:fillRect l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99257" y="1787371"/>
            <a:ext cx="8528857" cy="1346525"/>
          </a:xfrm>
        </p:spPr>
        <p:txBody>
          <a:bodyPr/>
          <a:lstStyle/>
          <a:p>
            <a:pPr algn="l"/>
            <a:r>
              <a:rPr lang="en-US" b="1" dirty="0" err="1">
                <a:solidFill>
                  <a:schemeClr val="tx1"/>
                </a:solidFill>
                <a:latin typeface="Arial Narrow"/>
              </a:rPr>
              <a:t>Järjestelmien</a:t>
            </a:r>
            <a:r>
              <a:rPr lang="en-US" b="1" dirty="0">
                <a:solidFill>
                  <a:schemeClr val="tx1"/>
                </a:solidFill>
                <a:latin typeface="Arial Narrow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 Narrow"/>
              </a:rPr>
              <a:t>välinen</a:t>
            </a:r>
            <a:r>
              <a:rPr lang="en-US" b="1" dirty="0">
                <a:solidFill>
                  <a:schemeClr val="tx1"/>
                </a:solidFill>
                <a:latin typeface="Arial Narrow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 Narrow"/>
              </a:rPr>
              <a:t>tiedonsiirto</a:t>
            </a:r>
            <a:r>
              <a:rPr lang="en-US" b="1" dirty="0">
                <a:solidFill>
                  <a:schemeClr val="tx1"/>
                </a:solidFill>
                <a:latin typeface="Arial Narrow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 Narrow"/>
              </a:rPr>
              <a:t>soodakattilalla</a:t>
            </a:r>
            <a:r>
              <a:rPr lang="en-US" b="1" dirty="0">
                <a:solidFill>
                  <a:schemeClr val="tx1"/>
                </a:solidFill>
                <a:latin typeface="Arial Narrow"/>
              </a:rPr>
              <a:t> – </a:t>
            </a:r>
            <a:r>
              <a:rPr lang="en-US" b="1" dirty="0" err="1">
                <a:solidFill>
                  <a:schemeClr val="tx1"/>
                </a:solidFill>
                <a:latin typeface="Arial Narrow"/>
              </a:rPr>
              <a:t>esimerkkin</a:t>
            </a:r>
            <a:r>
              <a:rPr lang="en-US" b="1" dirty="0" err="1">
                <a:latin typeface="Arial Narrow"/>
              </a:rPr>
              <a:t>ä</a:t>
            </a:r>
            <a:r>
              <a:rPr lang="en-US" b="1" dirty="0">
                <a:latin typeface="Arial Narrow"/>
              </a:rPr>
              <a:t> OPC UA</a:t>
            </a:r>
            <a:endParaRPr lang="en-US" b="1" dirty="0">
              <a:solidFill>
                <a:schemeClr val="tx1"/>
              </a:solidFill>
              <a:latin typeface="Arial Narrow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9258" y="5036753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Jan Lehmusvirta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99258" y="3956011"/>
            <a:ext cx="8528857" cy="89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Opinnäytetyö seminaari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1800" kern="0" dirty="0">
                <a:solidFill>
                  <a:srgbClr val="000000"/>
                </a:solidFill>
                <a:latin typeface="Arial Narrow" panose="020B0606020202030204" pitchFamily="34" charset="0"/>
              </a:rPr>
              <a:t>22</a:t>
            </a:r>
            <a:r>
              <a:rPr kumimoji="0" lang="fi-FI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.</a:t>
            </a:r>
            <a:r>
              <a:rPr lang="fi-FI" sz="1800" kern="0" dirty="0">
                <a:solidFill>
                  <a:srgbClr val="000000"/>
                </a:solidFill>
                <a:latin typeface="Arial Narrow" panose="020B0606020202030204" pitchFamily="34" charset="0"/>
              </a:rPr>
              <a:t>1</a:t>
            </a:r>
            <a:r>
              <a:rPr kumimoji="0" lang="fi-FI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.2024</a:t>
            </a:r>
            <a:endParaRPr kumimoji="0" lang="sv-SE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79996EC-B416-4977-964F-AA6D3782B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altLang="fi-FI" dirty="0"/>
              <a:t>Opinnäytetyö seminaari 2024</a:t>
            </a:r>
          </a:p>
        </p:txBody>
      </p:sp>
    </p:spTree>
    <p:extLst>
      <p:ext uri="{BB962C8B-B14F-4D97-AF65-F5344CB8AC3E}">
        <p14:creationId xmlns:p14="http://schemas.microsoft.com/office/powerpoint/2010/main" val="427202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0B7D65-9BA4-FE0F-61D8-992F2A64F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Ylläpito &amp; ongelmat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7B6C12-50BC-CFF9-98A2-61F5977CF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Ylläpito helppoa ja vaivatonta</a:t>
            </a:r>
          </a:p>
          <a:p>
            <a:pPr lvl="1"/>
            <a:r>
              <a:rPr lang="fi-FI" dirty="0"/>
              <a:t>Vaatii yleensä vastuuhenkilön</a:t>
            </a:r>
          </a:p>
          <a:p>
            <a:r>
              <a:rPr lang="fi-FI" dirty="0"/>
              <a:t>Käyttöönotto saattaa viedä paljon aikaa</a:t>
            </a:r>
          </a:p>
          <a:p>
            <a:pPr lvl="1"/>
            <a:r>
              <a:rPr lang="fi-FI" dirty="0"/>
              <a:t>Tehtaiden eri toimijoiden päivitettävä omat järjestelmät standardin mukaiseksi</a:t>
            </a:r>
          </a:p>
          <a:p>
            <a:pPr lvl="1"/>
            <a:r>
              <a:rPr lang="fi-FI" dirty="0"/>
              <a:t>Esiintynyt tapaus, jossa palattu edeltävään ratkaisuun</a:t>
            </a:r>
          </a:p>
          <a:p>
            <a:r>
              <a:rPr lang="fi-FI" dirty="0"/>
              <a:t>Tietoturvan huomioinnissa ei käytännön muutoksia</a:t>
            </a:r>
          </a:p>
          <a:p>
            <a:pPr lvl="1"/>
            <a:r>
              <a:rPr lang="fi-FI" dirty="0"/>
              <a:t>Laite- ja ohjelmakohtainen tietoturva huomioitava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718CCB8-0947-755D-15C3-4853248CC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altLang="fi-FI" dirty="0"/>
              <a:t>Opinnäytetyö seminaari 2024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301C2DF2-B43B-45DB-89A5-405E8BDC934E}"/>
              </a:ext>
            </a:extLst>
          </p:cNvPr>
          <p:cNvSpPr txBox="1"/>
          <p:nvPr/>
        </p:nvSpPr>
        <p:spPr>
          <a:xfrm>
            <a:off x="3018182" y="145946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1800" dirty="0">
                <a:latin typeface="Times New Roman"/>
                <a:cs typeface="Times New Roman"/>
              </a:rPr>
              <a:t>OPC UA</a:t>
            </a:r>
            <a:endParaRPr lang="fi-FI" sz="1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787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73578" y="2130425"/>
            <a:ext cx="8079970" cy="1470025"/>
          </a:xfrm>
        </p:spPr>
        <p:txBody>
          <a:bodyPr/>
          <a:lstStyle/>
          <a:p>
            <a:pPr algn="l"/>
            <a:r>
              <a:rPr lang="en-GB" dirty="0" err="1"/>
              <a:t>Tulokset</a:t>
            </a:r>
            <a:r>
              <a:rPr lang="en-GB" dirty="0"/>
              <a:t> &amp; </a:t>
            </a:r>
            <a:r>
              <a:rPr lang="en-GB" dirty="0" err="1"/>
              <a:t>jatkotukimukset</a:t>
            </a:r>
            <a:endParaRPr lang="fi-FI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altLang="fi-FI" dirty="0"/>
              <a:t>Opinnäytetyö seminaari 2024</a:t>
            </a:r>
          </a:p>
        </p:txBody>
      </p:sp>
    </p:spTree>
    <p:extLst>
      <p:ext uri="{BB962C8B-B14F-4D97-AF65-F5344CB8AC3E}">
        <p14:creationId xmlns:p14="http://schemas.microsoft.com/office/powerpoint/2010/main" val="374750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3BD6D5-9488-D318-5BAB-828B84B83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Johtopäätökset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78DCCE8-35FD-4AD6-3944-9A313FE85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OPC UA päivitys tulevaisuuden kestävä</a:t>
            </a:r>
          </a:p>
          <a:p>
            <a:pPr lvl="1"/>
            <a:r>
              <a:rPr lang="fi-FI" dirty="0"/>
              <a:t>Hyöty yhdistäessä vanhoja järjestelmiä uusiin</a:t>
            </a:r>
          </a:p>
          <a:p>
            <a:r>
              <a:rPr lang="fi-FI" dirty="0"/>
              <a:t>Tietoturvaratkaisut monipuolisia</a:t>
            </a:r>
          </a:p>
          <a:p>
            <a:r>
              <a:rPr lang="fi-FI" dirty="0"/>
              <a:t>Ylläpito käyttöönoton jälkeen vaivatonta</a:t>
            </a:r>
          </a:p>
          <a:p>
            <a:r>
              <a:rPr lang="fi-FI" dirty="0"/>
              <a:t>Mielenkiinto PROFINET-protokollaa kohtaan</a:t>
            </a:r>
          </a:p>
          <a:p>
            <a:pPr lvl="1"/>
            <a:r>
              <a:rPr lang="fi-FI" dirty="0"/>
              <a:t>Mahdollisuus yhteiskäyttöön</a:t>
            </a:r>
          </a:p>
          <a:p>
            <a:r>
              <a:rPr lang="fi-FI" dirty="0"/>
              <a:t>Jatkotutkimukset</a:t>
            </a:r>
          </a:p>
          <a:p>
            <a:pPr lvl="1"/>
            <a:r>
              <a:rPr lang="fi-FI" dirty="0"/>
              <a:t>PROFINET</a:t>
            </a:r>
          </a:p>
          <a:p>
            <a:pPr lvl="1"/>
            <a:r>
              <a:rPr lang="fi-FI" dirty="0"/>
              <a:t>MODBUS</a:t>
            </a:r>
          </a:p>
          <a:p>
            <a:pPr lvl="1"/>
            <a:r>
              <a:rPr lang="fi-FI" dirty="0"/>
              <a:t>MQTT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E6AB395-C598-B700-3A35-A5FA7907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altLang="fi-FI" dirty="0"/>
              <a:t>Opinnäytetyö seminaari 2024</a:t>
            </a:r>
          </a:p>
        </p:txBody>
      </p:sp>
    </p:spTree>
    <p:extLst>
      <p:ext uri="{BB962C8B-B14F-4D97-AF65-F5344CB8AC3E}">
        <p14:creationId xmlns:p14="http://schemas.microsoft.com/office/powerpoint/2010/main" val="3751794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E4B434-4A32-5C5E-19A9-8DEF2B34A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PROFINET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0E069C6-37ED-DA90-0324-5413BE068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altLang="fi-FI" dirty="0"/>
              <a:t>Opinnäytetyö seminaari 2024</a:t>
            </a:r>
          </a:p>
        </p:txBody>
      </p:sp>
      <p:pic>
        <p:nvPicPr>
          <p:cNvPr id="5" name="Kuva 4" descr="Kuva, joka sisältää kohteen teksti, kuvakaappaus, diagrammi, kolmio&#10;&#10;Kuvaus luotu automaattisesti">
            <a:extLst>
              <a:ext uri="{FF2B5EF4-FFF2-40B4-BE49-F238E27FC236}">
                <a16:creationId xmlns:a16="http://schemas.microsoft.com/office/drawing/2014/main" id="{1CE47DC1-945D-8B65-A427-69C84562D3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42" y="2452009"/>
            <a:ext cx="3966957" cy="29500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Kuva 5" descr="Kuva, joka sisältää kohteen teksti, diagrammi, kuvakaappaus, kolmio&#10;&#10;Kuvaus luotu automaattisesti">
            <a:extLst>
              <a:ext uri="{FF2B5EF4-FFF2-40B4-BE49-F238E27FC236}">
                <a16:creationId xmlns:a16="http://schemas.microsoft.com/office/drawing/2014/main" id="{8FF41D07-73F2-A695-B84B-445095E926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1219" y="2452008"/>
            <a:ext cx="3966957" cy="295002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071CBF64-9990-6AFA-63B7-5C97729FDC6D}"/>
              </a:ext>
            </a:extLst>
          </p:cNvPr>
          <p:cNvSpPr txBox="1"/>
          <p:nvPr/>
        </p:nvSpPr>
        <p:spPr>
          <a:xfrm>
            <a:off x="581220" y="1953111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OPC palvelin/PN ohjain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A2924165-C49C-FBAE-B49A-0BBC85731532}"/>
              </a:ext>
            </a:extLst>
          </p:cNvPr>
          <p:cNvSpPr txBox="1"/>
          <p:nvPr/>
        </p:nvSpPr>
        <p:spPr>
          <a:xfrm>
            <a:off x="4905182" y="1953111"/>
            <a:ext cx="3985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Laitekohtaiset OPC palvelimet</a:t>
            </a:r>
          </a:p>
        </p:txBody>
      </p:sp>
    </p:spTree>
    <p:extLst>
      <p:ext uri="{BB962C8B-B14F-4D97-AF65-F5344CB8AC3E}">
        <p14:creationId xmlns:p14="http://schemas.microsoft.com/office/powerpoint/2010/main" val="3568098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82D7A5-EFF4-4FDD-8E58-AC13CDAE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wrap="square" anchor="ctr">
            <a:normAutofit/>
          </a:bodyPr>
          <a:lstStyle/>
          <a:p>
            <a:r>
              <a:rPr lang="fi-FI" dirty="0"/>
              <a:t>MODBUS</a:t>
            </a:r>
          </a:p>
        </p:txBody>
      </p:sp>
      <p:pic>
        <p:nvPicPr>
          <p:cNvPr id="5" name="Kuva 4" descr="Modbus server diagram">
            <a:extLst>
              <a:ext uri="{FF2B5EF4-FFF2-40B4-BE49-F238E27FC236}">
                <a16:creationId xmlns:a16="http://schemas.microsoft.com/office/drawing/2014/main" id="{63B7CB25-B360-CE2A-B4B7-9D65AC6883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66940" y="1835426"/>
            <a:ext cx="6610120" cy="41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BEB6C206-8730-C67A-3E07-46BF577C8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 wrap="none" anchor="ctr">
            <a:normAutofit/>
          </a:bodyPr>
          <a:lstStyle/>
          <a:p>
            <a:pPr>
              <a:defRPr/>
            </a:pPr>
            <a:r>
              <a:rPr lang="fi-FI" altLang="fi-FI" dirty="0"/>
              <a:t>Opinnäytetyö seminaari 2024</a:t>
            </a:r>
          </a:p>
        </p:txBody>
      </p:sp>
    </p:spTree>
    <p:extLst>
      <p:ext uri="{BB962C8B-B14F-4D97-AF65-F5344CB8AC3E}">
        <p14:creationId xmlns:p14="http://schemas.microsoft.com/office/powerpoint/2010/main" val="1740839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39A59F-EE5F-E2A7-DD92-6BAC010ED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wrap="square" anchor="ctr">
            <a:normAutofit/>
          </a:bodyPr>
          <a:lstStyle/>
          <a:p>
            <a:r>
              <a:rPr lang="fi-FI" dirty="0"/>
              <a:t>MQTT</a:t>
            </a:r>
          </a:p>
        </p:txBody>
      </p:sp>
      <p:pic>
        <p:nvPicPr>
          <p:cNvPr id="5" name="Kuva 4" descr="Kuva, joka sisältää kohteen teksti, kuvakaappaus, diagrammi, muotoilu&#10;&#10;Kuvaus luotu automaattisesti">
            <a:extLst>
              <a:ext uri="{FF2B5EF4-FFF2-40B4-BE49-F238E27FC236}">
                <a16:creationId xmlns:a16="http://schemas.microsoft.com/office/drawing/2014/main" id="{411D2641-70A1-CE12-F97E-D0BE6DDF23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5557" y="1876843"/>
            <a:ext cx="4302579" cy="415198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2B68ED0-44AC-88E3-BB59-A5CDC5E8D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 wrap="none" anchor="ctr">
            <a:normAutofit/>
          </a:bodyPr>
          <a:lstStyle/>
          <a:p>
            <a:pPr>
              <a:defRPr/>
            </a:pPr>
            <a:r>
              <a:rPr lang="fi-FI" altLang="fi-FI" dirty="0"/>
              <a:t>Opinnäytetyö seminaari 2024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FCC68699-F5C1-60AD-8011-865232FBC5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976375"/>
            <a:ext cx="4513234" cy="141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1892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3">
            <a:alphaModFix amt="22000"/>
            <a:lum/>
          </a:blip>
          <a:srcRect/>
          <a:stretch>
            <a:fillRect l="-1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79996EC-B416-4977-964F-AA6D3782B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altLang="fi-FI" dirty="0"/>
              <a:t>Opinnäytetyö seminaari 2024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BFD4EB5-C1E6-4BC5-90CF-2CD85A43A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4650" y="2121828"/>
            <a:ext cx="5150928" cy="2366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4800" b="1" kern="0" dirty="0">
                <a:latin typeface="Arial Narrow"/>
              </a:rPr>
              <a:t>Kiitos!</a:t>
            </a:r>
            <a:endParaRPr lang="fi-FI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B264B49-4942-4E46-BC67-133A4BEC2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686" y="5349768"/>
            <a:ext cx="8528857" cy="89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fi-FI" sz="2800" kern="0">
                <a:latin typeface="Arial Narrow" panose="020B0606020202030204" pitchFamily="34" charset="0"/>
              </a:rPr>
              <a:t>www.soodakattilayhdistys.fi</a:t>
            </a:r>
            <a:endParaRPr lang="sv-SE" sz="1800" ker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424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Sisältö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Johdanto</a:t>
            </a:r>
            <a:endParaRPr lang="en-US" sz="2000" dirty="0"/>
          </a:p>
          <a:p>
            <a:r>
              <a:rPr lang="en-US" sz="2000" dirty="0"/>
              <a:t>OPC UA</a:t>
            </a:r>
          </a:p>
          <a:p>
            <a:pPr lvl="1"/>
            <a:r>
              <a:rPr lang="en-US" sz="1800" dirty="0"/>
              <a:t>OPC UA </a:t>
            </a:r>
            <a:r>
              <a:rPr lang="en-US" sz="1800" dirty="0" err="1"/>
              <a:t>yleisesti</a:t>
            </a:r>
            <a:endParaRPr lang="en-US" sz="1800" dirty="0"/>
          </a:p>
          <a:p>
            <a:pPr lvl="1"/>
            <a:r>
              <a:rPr lang="en-US" sz="1800" dirty="0" err="1"/>
              <a:t>Tietoturva</a:t>
            </a:r>
            <a:endParaRPr lang="en-US" sz="1800" dirty="0"/>
          </a:p>
          <a:p>
            <a:pPr lvl="1"/>
            <a:r>
              <a:rPr lang="en-US" sz="1800" dirty="0" err="1"/>
              <a:t>Verkkorakenne</a:t>
            </a:r>
            <a:endParaRPr lang="en-US" sz="1800" dirty="0"/>
          </a:p>
          <a:p>
            <a:r>
              <a:rPr lang="en-US" sz="2000" dirty="0" err="1"/>
              <a:t>Nykytilanne</a:t>
            </a:r>
            <a:endParaRPr lang="en-US" sz="2000" dirty="0"/>
          </a:p>
          <a:p>
            <a:pPr lvl="1"/>
            <a:r>
              <a:rPr lang="en-US" sz="1800" dirty="0" err="1"/>
              <a:t>Käytössä</a:t>
            </a:r>
            <a:r>
              <a:rPr lang="en-US" sz="1800" dirty="0"/>
              <a:t> </a:t>
            </a:r>
            <a:r>
              <a:rPr lang="en-US" sz="1800" dirty="0" err="1"/>
              <a:t>olevat</a:t>
            </a:r>
            <a:r>
              <a:rPr lang="en-US" sz="1800" dirty="0"/>
              <a:t> </a:t>
            </a:r>
            <a:r>
              <a:rPr lang="en-US" sz="1800" dirty="0" err="1"/>
              <a:t>järjestelmät</a:t>
            </a:r>
            <a:endParaRPr lang="en-US" sz="1800" dirty="0"/>
          </a:p>
          <a:p>
            <a:pPr lvl="1"/>
            <a:r>
              <a:rPr lang="en-US" sz="1800" dirty="0" err="1"/>
              <a:t>Ylläpito</a:t>
            </a:r>
            <a:r>
              <a:rPr lang="en-US" sz="1800" dirty="0"/>
              <a:t> &amp; </a:t>
            </a:r>
            <a:r>
              <a:rPr lang="en-US" sz="1800" dirty="0" err="1"/>
              <a:t>ongelmat</a:t>
            </a:r>
            <a:endParaRPr lang="en-US" sz="1800" dirty="0"/>
          </a:p>
          <a:p>
            <a:r>
              <a:rPr lang="en-US" sz="2000" dirty="0" err="1"/>
              <a:t>Lopputulokset</a:t>
            </a:r>
            <a:endParaRPr lang="en-US" sz="2000" dirty="0"/>
          </a:p>
          <a:p>
            <a:pPr lvl="1"/>
            <a:r>
              <a:rPr lang="en-US" sz="1600" dirty="0" err="1"/>
              <a:t>Johtopäätökset</a:t>
            </a:r>
            <a:endParaRPr lang="en-US" sz="1600" dirty="0"/>
          </a:p>
          <a:p>
            <a:pPr lvl="1"/>
            <a:r>
              <a:rPr lang="en-US" sz="1800" dirty="0" err="1"/>
              <a:t>Jatkotutkimukset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altLang="fi-FI" dirty="0"/>
              <a:t>Opinnäytetyö seminaari 2024</a:t>
            </a:r>
          </a:p>
        </p:txBody>
      </p:sp>
    </p:spTree>
    <p:extLst>
      <p:ext uri="{BB962C8B-B14F-4D97-AF65-F5344CB8AC3E}">
        <p14:creationId xmlns:p14="http://schemas.microsoft.com/office/powerpoint/2010/main" val="1876548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Johdanto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7772400" cy="4114800"/>
          </a:xfrm>
        </p:spPr>
        <p:txBody>
          <a:bodyPr/>
          <a:lstStyle/>
          <a:p>
            <a:r>
              <a:rPr lang="en-US" err="1"/>
              <a:t>Tarkoituksena</a:t>
            </a:r>
            <a:r>
              <a:rPr lang="en-US" dirty="0"/>
              <a:t> </a:t>
            </a:r>
            <a:r>
              <a:rPr lang="en-US" err="1"/>
              <a:t>kartoittaa</a:t>
            </a:r>
            <a:r>
              <a:rPr lang="en-US" dirty="0"/>
              <a:t> </a:t>
            </a:r>
            <a:r>
              <a:rPr lang="en-US" err="1"/>
              <a:t>käytössä</a:t>
            </a:r>
            <a:r>
              <a:rPr lang="en-US" dirty="0"/>
              <a:t> </a:t>
            </a:r>
            <a:r>
              <a:rPr lang="en-US" err="1"/>
              <a:t>olevat</a:t>
            </a:r>
            <a:r>
              <a:rPr lang="en-US" dirty="0"/>
              <a:t> </a:t>
            </a:r>
            <a:r>
              <a:rPr lang="en-US" err="1"/>
              <a:t>soodakattilajärjestelmät</a:t>
            </a:r>
            <a:r>
              <a:rPr lang="en-US" dirty="0"/>
              <a:t> ja </a:t>
            </a:r>
            <a:r>
              <a:rPr lang="en-US" err="1"/>
              <a:t>mahdolliset</a:t>
            </a:r>
            <a:r>
              <a:rPr lang="en-US" dirty="0"/>
              <a:t> </a:t>
            </a:r>
            <a:r>
              <a:rPr lang="en-US" err="1"/>
              <a:t>päivitystarpeet</a:t>
            </a:r>
            <a:endParaRPr lang="en-US"/>
          </a:p>
          <a:p>
            <a:r>
              <a:rPr lang="en-US" dirty="0" err="1"/>
              <a:t>Teoreettinen</a:t>
            </a:r>
            <a:r>
              <a:rPr lang="en-US" dirty="0"/>
              <a:t> </a:t>
            </a:r>
            <a:r>
              <a:rPr lang="en-US" dirty="0" err="1"/>
              <a:t>tutkimus</a:t>
            </a:r>
            <a:r>
              <a:rPr lang="en-US" dirty="0"/>
              <a:t>, </a:t>
            </a:r>
            <a:r>
              <a:rPr lang="en-US" dirty="0" err="1"/>
              <a:t>jonka</a:t>
            </a:r>
            <a:r>
              <a:rPr lang="en-US" dirty="0"/>
              <a:t> </a:t>
            </a:r>
            <a:r>
              <a:rPr lang="en-US" dirty="0" err="1"/>
              <a:t>painopisteenä</a:t>
            </a:r>
            <a:r>
              <a:rPr lang="en-US" dirty="0"/>
              <a:t> on OPC UA</a:t>
            </a:r>
          </a:p>
          <a:p>
            <a:r>
              <a:rPr lang="en-US" dirty="0" err="1"/>
              <a:t>Teoriaosuus</a:t>
            </a:r>
            <a:r>
              <a:rPr lang="en-US" dirty="0"/>
              <a:t> </a:t>
            </a:r>
            <a:r>
              <a:rPr lang="en-US" dirty="0" err="1"/>
              <a:t>käsittelee</a:t>
            </a:r>
            <a:r>
              <a:rPr lang="en-US" dirty="0"/>
              <a:t> OPC UA –</a:t>
            </a:r>
            <a:r>
              <a:rPr lang="en-US" dirty="0" err="1"/>
              <a:t>järjestelmää</a:t>
            </a:r>
            <a:r>
              <a:rPr lang="en-US" dirty="0"/>
              <a:t> </a:t>
            </a:r>
            <a:r>
              <a:rPr lang="en-US" dirty="0" err="1"/>
              <a:t>yleisesti</a:t>
            </a:r>
            <a:r>
              <a:rPr lang="en-US" dirty="0"/>
              <a:t> </a:t>
            </a:r>
            <a:r>
              <a:rPr lang="en-US" dirty="0" err="1"/>
              <a:t>painottuen</a:t>
            </a:r>
            <a:r>
              <a:rPr lang="en-US" dirty="0"/>
              <a:t> </a:t>
            </a:r>
            <a:r>
              <a:rPr lang="en-US" dirty="0" err="1"/>
              <a:t>tietoturvaan</a:t>
            </a:r>
            <a:r>
              <a:rPr lang="en-US" dirty="0"/>
              <a:t> ja </a:t>
            </a:r>
            <a:r>
              <a:rPr lang="en-US" dirty="0" err="1"/>
              <a:t>käyttöönottoon</a:t>
            </a:r>
            <a:endParaRPr lang="en-US" dirty="0"/>
          </a:p>
          <a:p>
            <a:r>
              <a:rPr lang="en-US" dirty="0" err="1"/>
              <a:t>Empiirinen</a:t>
            </a:r>
            <a:r>
              <a:rPr lang="en-US" dirty="0"/>
              <a:t> </a:t>
            </a:r>
            <a:r>
              <a:rPr lang="en-US" dirty="0" err="1"/>
              <a:t>osuus</a:t>
            </a:r>
            <a:r>
              <a:rPr lang="en-US" dirty="0"/>
              <a:t> </a:t>
            </a:r>
            <a:r>
              <a:rPr lang="en-US" dirty="0" err="1"/>
              <a:t>totetutettiin</a:t>
            </a:r>
            <a:r>
              <a:rPr lang="en-US" dirty="0"/>
              <a:t> </a:t>
            </a:r>
            <a:r>
              <a:rPr lang="en-US" dirty="0" err="1"/>
              <a:t>haastatteluilla</a:t>
            </a:r>
            <a:r>
              <a:rPr lang="en-US" dirty="0"/>
              <a:t> </a:t>
            </a:r>
            <a:r>
              <a:rPr lang="en-US" dirty="0" err="1"/>
              <a:t>eri</a:t>
            </a:r>
            <a:r>
              <a:rPr lang="en-US" dirty="0"/>
              <a:t> </a:t>
            </a:r>
            <a:r>
              <a:rPr lang="en-US" dirty="0" err="1"/>
              <a:t>sellutehtaille</a:t>
            </a:r>
            <a:endParaRPr lang="en-US" dirty="0"/>
          </a:p>
          <a:p>
            <a:r>
              <a:rPr lang="en-US" dirty="0" err="1"/>
              <a:t>Tulosten</a:t>
            </a:r>
            <a:r>
              <a:rPr lang="en-US" dirty="0"/>
              <a:t> </a:t>
            </a:r>
            <a:r>
              <a:rPr lang="en-US" dirty="0" err="1"/>
              <a:t>tarkastelussa</a:t>
            </a:r>
            <a:r>
              <a:rPr lang="en-US" dirty="0"/>
              <a:t> </a:t>
            </a:r>
            <a:r>
              <a:rPr lang="en-US" dirty="0" err="1"/>
              <a:t>tutkimuksen</a:t>
            </a:r>
            <a:r>
              <a:rPr lang="en-US" dirty="0"/>
              <a:t> </a:t>
            </a:r>
            <a:r>
              <a:rPr lang="en-US" dirty="0" err="1"/>
              <a:t>tulokset</a:t>
            </a:r>
            <a:r>
              <a:rPr lang="en-US" dirty="0"/>
              <a:t> </a:t>
            </a:r>
            <a:r>
              <a:rPr lang="en-US" dirty="0" err="1"/>
              <a:t>laajasti</a:t>
            </a:r>
            <a:endParaRPr lang="en-US" dirty="0"/>
          </a:p>
          <a:p>
            <a:r>
              <a:rPr lang="en-US" dirty="0" err="1"/>
              <a:t>Pohdinta</a:t>
            </a:r>
            <a:r>
              <a:rPr lang="en-US" dirty="0"/>
              <a:t> </a:t>
            </a:r>
            <a:r>
              <a:rPr lang="en-US" dirty="0" err="1"/>
              <a:t>osuudessa</a:t>
            </a:r>
            <a:r>
              <a:rPr lang="en-US" dirty="0"/>
              <a:t> </a:t>
            </a:r>
            <a:r>
              <a:rPr lang="en-US" dirty="0" err="1"/>
              <a:t>lyhyt</a:t>
            </a:r>
            <a:r>
              <a:rPr lang="en-US" dirty="0"/>
              <a:t> </a:t>
            </a:r>
            <a:r>
              <a:rPr lang="en-US" dirty="0" err="1"/>
              <a:t>yhteenveto</a:t>
            </a:r>
            <a:r>
              <a:rPr lang="en-US" dirty="0"/>
              <a:t> </a:t>
            </a:r>
            <a:r>
              <a:rPr lang="en-US" dirty="0" err="1"/>
              <a:t>sekä</a:t>
            </a:r>
            <a:r>
              <a:rPr lang="en-US" dirty="0"/>
              <a:t> </a:t>
            </a:r>
            <a:r>
              <a:rPr lang="en-US" dirty="0" err="1"/>
              <a:t>mahdollisten</a:t>
            </a:r>
            <a:r>
              <a:rPr lang="en-US" dirty="0"/>
              <a:t> </a:t>
            </a:r>
            <a:r>
              <a:rPr lang="en-US" dirty="0" err="1"/>
              <a:t>jatkotukimusten</a:t>
            </a:r>
            <a:r>
              <a:rPr lang="en-US" dirty="0"/>
              <a:t> </a:t>
            </a:r>
            <a:r>
              <a:rPr lang="en-US" dirty="0" err="1"/>
              <a:t>aiheet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altLang="fi-FI" dirty="0"/>
              <a:t>Opinnäytetyö seminaari 2024</a:t>
            </a:r>
          </a:p>
        </p:txBody>
      </p:sp>
    </p:spTree>
    <p:extLst>
      <p:ext uri="{BB962C8B-B14F-4D97-AF65-F5344CB8AC3E}">
        <p14:creationId xmlns:p14="http://schemas.microsoft.com/office/powerpoint/2010/main" val="2311564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73578" y="2130425"/>
            <a:ext cx="8079970" cy="1470025"/>
          </a:xfrm>
        </p:spPr>
        <p:txBody>
          <a:bodyPr/>
          <a:lstStyle/>
          <a:p>
            <a:pPr algn="l"/>
            <a:r>
              <a:rPr lang="en-GB"/>
              <a:t>OPC UA</a:t>
            </a:r>
            <a:endParaRPr lang="fi-FI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altLang="fi-FI" dirty="0"/>
              <a:t>Opinnäytetyö seminaari 2024</a:t>
            </a:r>
          </a:p>
        </p:txBody>
      </p:sp>
    </p:spTree>
    <p:extLst>
      <p:ext uri="{BB962C8B-B14F-4D97-AF65-F5344CB8AC3E}">
        <p14:creationId xmlns:p14="http://schemas.microsoft.com/office/powerpoint/2010/main" val="308526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wrap="square" anchor="ctr">
            <a:normAutofit/>
          </a:bodyPr>
          <a:lstStyle/>
          <a:p>
            <a:r>
              <a:rPr lang="fi-FI" altLang="fi-FI" dirty="0"/>
              <a:t>Yleiskuva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half" idx="2"/>
          </p:nvPr>
        </p:nvSpPr>
        <p:spPr>
          <a:xfrm>
            <a:off x="541201" y="2054679"/>
            <a:ext cx="3271520" cy="4114800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fi-FI" sz="2000" dirty="0"/>
              <a:t>Palvelinpohjainen tiedonsiirtoprotokolla</a:t>
            </a:r>
          </a:p>
          <a:p>
            <a:pPr>
              <a:lnSpc>
                <a:spcPct val="90000"/>
              </a:lnSpc>
            </a:pPr>
            <a:r>
              <a:rPr lang="en-US" sz="2000" dirty="0" err="1"/>
              <a:t>Riippumattomuus</a:t>
            </a:r>
            <a:r>
              <a:rPr lang="en-US" sz="2000" dirty="0"/>
              <a:t> </a:t>
            </a:r>
            <a:r>
              <a:rPr lang="en-US" sz="2000" dirty="0" err="1"/>
              <a:t>alustasta</a:t>
            </a:r>
            <a:r>
              <a:rPr lang="en-US" sz="2000" dirty="0"/>
              <a:t>, </a:t>
            </a:r>
            <a:r>
              <a:rPr lang="en-US" sz="2000" dirty="0" err="1"/>
              <a:t>ohjelmasta</a:t>
            </a:r>
            <a:r>
              <a:rPr lang="en-US" sz="2000" dirty="0"/>
              <a:t> tai </a:t>
            </a:r>
            <a:r>
              <a:rPr lang="en-US" sz="2000" dirty="0" err="1"/>
              <a:t>käyttöjärjestelmästä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err="1"/>
              <a:t>Tietoturva</a:t>
            </a:r>
            <a:r>
              <a:rPr lang="en-US" sz="2000" dirty="0"/>
              <a:t> ja </a:t>
            </a:r>
            <a:r>
              <a:rPr lang="en-US" sz="2000" dirty="0" err="1"/>
              <a:t>helppokäyttöisyys</a:t>
            </a:r>
            <a:r>
              <a:rPr lang="en-US" sz="2000" dirty="0"/>
              <a:t> </a:t>
            </a:r>
            <a:r>
              <a:rPr lang="en-US" sz="2000" dirty="0" err="1"/>
              <a:t>keskiössä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err="1"/>
              <a:t>Arkkitehtuuri</a:t>
            </a:r>
            <a:endParaRPr lang="en-US" sz="2000" dirty="0"/>
          </a:p>
          <a:p>
            <a:pPr lvl="1">
              <a:lnSpc>
                <a:spcPct val="90000"/>
              </a:lnSpc>
            </a:pPr>
            <a:endParaRPr lang="fi-FI" altLang="fi-FI" sz="1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 wrap="none" anchor="ctr">
            <a:normAutofit/>
          </a:bodyPr>
          <a:lstStyle/>
          <a:p>
            <a:pPr>
              <a:defRPr/>
            </a:pPr>
            <a:r>
              <a:rPr lang="fi-FI" altLang="fi-FI" dirty="0"/>
              <a:t>Opinnäytetyö seminaari 2024</a:t>
            </a:r>
          </a:p>
        </p:txBody>
      </p:sp>
      <p:pic>
        <p:nvPicPr>
          <p:cNvPr id="3" name="Kuva 2" descr="Kuva, joka sisältää kohteen teksti, kuvakaappaus, Fontti, Samansuuntainen&#10;&#10;Kuvaus luotu automaattisesti">
            <a:extLst>
              <a:ext uri="{FF2B5EF4-FFF2-40B4-BE49-F238E27FC236}">
                <a16:creationId xmlns:a16="http://schemas.microsoft.com/office/drawing/2014/main" id="{46970465-F360-7AEE-968E-7304A25054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721" y="2054679"/>
            <a:ext cx="4896214" cy="319946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0045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F35A9A-448C-FDD6-7F0F-DF1F5778D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wrap="square" anchor="ctr">
            <a:normAutofit/>
          </a:bodyPr>
          <a:lstStyle/>
          <a:p>
            <a:r>
              <a:rPr lang="fi-FI" dirty="0"/>
              <a:t>Tietoturva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4000D7-0F67-D0CE-A155-6E8DF0D7B1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1885" y="2013857"/>
            <a:ext cx="3431721" cy="4114800"/>
          </a:xfrm>
        </p:spPr>
        <p:txBody>
          <a:bodyPr wrap="square" anchor="t">
            <a:normAutofit/>
          </a:bodyPr>
          <a:lstStyle/>
          <a:p>
            <a:r>
              <a:rPr lang="fi-FI" sz="2000" dirty="0"/>
              <a:t>Tietoturva-arkkitehtuuri kolmessa osassa</a:t>
            </a:r>
          </a:p>
          <a:p>
            <a:pPr lvl="1"/>
            <a:r>
              <a:rPr lang="fi-FI" sz="1800" dirty="0"/>
              <a:t>Käyttäjäturvallisuus</a:t>
            </a:r>
          </a:p>
          <a:p>
            <a:pPr lvl="1"/>
            <a:r>
              <a:rPr lang="fi-FI" sz="1800" dirty="0"/>
              <a:t>Sovellusturvallisuus</a:t>
            </a:r>
          </a:p>
          <a:p>
            <a:pPr lvl="1"/>
            <a:r>
              <a:rPr lang="fi-FI" sz="1800" dirty="0"/>
              <a:t>Kuljetusturvallisuus</a:t>
            </a:r>
          </a:p>
          <a:p>
            <a:r>
              <a:rPr lang="fi-FI" sz="2000" dirty="0"/>
              <a:t>Käyttö palomuurin takaa</a:t>
            </a:r>
          </a:p>
          <a:p>
            <a:pPr lvl="1"/>
            <a:r>
              <a:rPr lang="fi-FI" sz="1800" dirty="0"/>
              <a:t>Tiedon kulku yhdestä portista</a:t>
            </a:r>
          </a:p>
          <a:p>
            <a:r>
              <a:rPr lang="fi-FI" sz="2000" dirty="0"/>
              <a:t>Vahva tunnistautuminen</a:t>
            </a:r>
          </a:p>
          <a:p>
            <a:r>
              <a:rPr lang="fi-FI" sz="2000" dirty="0"/>
              <a:t>Viestin alkuperän ja eheyden tunnistaminen</a:t>
            </a:r>
          </a:p>
        </p:txBody>
      </p:sp>
      <p:pic>
        <p:nvPicPr>
          <p:cNvPr id="5" name="Kuva 4" descr="Kuva, joka sisältää kohteen teksti, kuvakaappaus, Fontti, numero&#10;&#10;Kuvaus luotu automaattisesti">
            <a:extLst>
              <a:ext uri="{FF2B5EF4-FFF2-40B4-BE49-F238E27FC236}">
                <a16:creationId xmlns:a16="http://schemas.microsoft.com/office/drawing/2014/main" id="{A4D1F5A3-A9F7-0C50-D835-F97E1C7F00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23606" y="2105026"/>
            <a:ext cx="5042647" cy="30003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92F179C-AF23-99C6-5462-61F75DC39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 wrap="none" anchor="ctr">
            <a:normAutofit/>
          </a:bodyPr>
          <a:lstStyle/>
          <a:p>
            <a:pPr>
              <a:defRPr/>
            </a:pPr>
            <a:r>
              <a:rPr lang="fi-FI" altLang="fi-FI" dirty="0"/>
              <a:t>Opinnäytetyö seminaari 2024</a:t>
            </a:r>
          </a:p>
        </p:txBody>
      </p:sp>
    </p:spTree>
    <p:extLst>
      <p:ext uri="{BB962C8B-B14F-4D97-AF65-F5344CB8AC3E}">
        <p14:creationId xmlns:p14="http://schemas.microsoft.com/office/powerpoint/2010/main" val="2857740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778EA1-C73E-A6F5-703C-721195B4C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wrap="square" anchor="ctr">
            <a:normAutofit/>
          </a:bodyPr>
          <a:lstStyle/>
          <a:p>
            <a:r>
              <a:rPr lang="fi-FI" dirty="0"/>
              <a:t>Esimerkki verkkorakenteesta</a:t>
            </a:r>
          </a:p>
        </p:txBody>
      </p:sp>
      <p:pic>
        <p:nvPicPr>
          <p:cNvPr id="6" name="Kuva 5" descr="Kuva, joka sisältää kohteen teksti, kuvakaappaus, logo, muotoilu&#10;&#10;Kuvaus luotu automaattisesti">
            <a:extLst>
              <a:ext uri="{FF2B5EF4-FFF2-40B4-BE49-F238E27FC236}">
                <a16:creationId xmlns:a16="http://schemas.microsoft.com/office/drawing/2014/main" id="{6CC9E138-D104-56D3-734B-87C458BABE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88557" y="1752600"/>
            <a:ext cx="4166885" cy="4114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9FF4C94-3959-39C3-060D-8AE258DC6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 wrap="none" anchor="ctr">
            <a:normAutofit/>
          </a:bodyPr>
          <a:lstStyle/>
          <a:p>
            <a:pPr>
              <a:defRPr/>
            </a:pPr>
            <a:r>
              <a:rPr lang="fi-FI" altLang="fi-FI" dirty="0"/>
              <a:t>Opinnäytetyö seminaari 2024</a:t>
            </a:r>
          </a:p>
        </p:txBody>
      </p:sp>
    </p:spTree>
    <p:extLst>
      <p:ext uri="{BB962C8B-B14F-4D97-AF65-F5344CB8AC3E}">
        <p14:creationId xmlns:p14="http://schemas.microsoft.com/office/powerpoint/2010/main" val="2763794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73578" y="2130425"/>
            <a:ext cx="8079970" cy="1470025"/>
          </a:xfrm>
        </p:spPr>
        <p:txBody>
          <a:bodyPr/>
          <a:lstStyle/>
          <a:p>
            <a:pPr algn="l"/>
            <a:r>
              <a:rPr lang="en-GB" dirty="0" err="1"/>
              <a:t>Nykytilanne</a:t>
            </a:r>
            <a:endParaRPr lang="fi-FI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altLang="fi-FI" dirty="0"/>
              <a:t>Opinnäytetyö seminaari 2024</a:t>
            </a:r>
          </a:p>
        </p:txBody>
      </p:sp>
    </p:spTree>
    <p:extLst>
      <p:ext uri="{BB962C8B-B14F-4D97-AF65-F5344CB8AC3E}">
        <p14:creationId xmlns:p14="http://schemas.microsoft.com/office/powerpoint/2010/main" val="2515103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6BB595-9BFF-90D6-A2E3-53B40174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Käytössä</a:t>
            </a:r>
            <a:r>
              <a:rPr lang="en-GB" dirty="0"/>
              <a:t> </a:t>
            </a:r>
            <a:r>
              <a:rPr lang="en-GB" dirty="0" err="1"/>
              <a:t>olevat</a:t>
            </a:r>
            <a:r>
              <a:rPr lang="en-GB" dirty="0"/>
              <a:t> </a:t>
            </a:r>
            <a:r>
              <a:rPr lang="en-GB" dirty="0" err="1"/>
              <a:t>järjestelmät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E24A56B-414D-65E0-EF07-3A7E01426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OPC UA käyttöönottoja esiintyy tehdasverkoissa</a:t>
            </a:r>
          </a:p>
          <a:p>
            <a:pPr lvl="1"/>
            <a:r>
              <a:rPr lang="fi-FI" dirty="0"/>
              <a:t>Siirretään mittausdataa, mutta ei ohjausdataa</a:t>
            </a:r>
          </a:p>
          <a:p>
            <a:r>
              <a:rPr lang="fi-FI" dirty="0"/>
              <a:t>Soodakattilajärjestelmät toteutettu analogisesti</a:t>
            </a:r>
          </a:p>
          <a:p>
            <a:r>
              <a:rPr lang="fi-FI" dirty="0"/>
              <a:t>MODBUS</a:t>
            </a:r>
          </a:p>
          <a:p>
            <a:pPr lvl="1"/>
            <a:r>
              <a:rPr lang="fi-FI" dirty="0"/>
              <a:t>Laajassa käytössä edelleen</a:t>
            </a:r>
          </a:p>
          <a:p>
            <a:r>
              <a:rPr lang="fi-FI" dirty="0"/>
              <a:t>PROFINET/PROFIBUS</a:t>
            </a:r>
          </a:p>
          <a:p>
            <a:pPr lvl="1"/>
            <a:r>
              <a:rPr lang="fi-FI" dirty="0"/>
              <a:t>PROFIBUS yleisempi</a:t>
            </a:r>
          </a:p>
          <a:p>
            <a:pPr lvl="1"/>
            <a:r>
              <a:rPr lang="fi-FI" dirty="0"/>
              <a:t>PROFINET tulevaisuuden ratkaisu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E677175-741A-ED7F-9F97-6D95ECFF2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altLang="fi-FI" dirty="0"/>
              <a:t>Opinnäytetyö seminaari 2024</a:t>
            </a:r>
          </a:p>
        </p:txBody>
      </p:sp>
    </p:spTree>
    <p:extLst>
      <p:ext uri="{BB962C8B-B14F-4D97-AF65-F5344CB8AC3E}">
        <p14:creationId xmlns:p14="http://schemas.microsoft.com/office/powerpoint/2010/main" val="18835024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FF"/>
      </a:lt1>
      <a:dk2>
        <a:srgbClr val="000000"/>
      </a:dk2>
      <a:lt2>
        <a:srgbClr val="9F9F9F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alt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alt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FF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5">
      <a:dk1>
        <a:srgbClr val="000000"/>
      </a:dk1>
      <a:lt1>
        <a:srgbClr val="FFFFFF"/>
      </a:lt1>
      <a:dk2>
        <a:srgbClr val="000000"/>
      </a:dk2>
      <a:lt2>
        <a:srgbClr val="9F9F9F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alt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alt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FF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C94148924E3D8D44A8C7787D33A26B6F" ma:contentTypeVersion="17" ma:contentTypeDescription="Luo uusi asiakirja." ma:contentTypeScope="" ma:versionID="f535e9c5ac0bd3aafc77e12c33a65170">
  <xsd:schema xmlns:xsd="http://www.w3.org/2001/XMLSchema" xmlns:xs="http://www.w3.org/2001/XMLSchema" xmlns:p="http://schemas.microsoft.com/office/2006/metadata/properties" xmlns:ns3="f1883676-63ca-44a5-a725-cf6f8926a263" xmlns:ns4="4260887a-54cb-414b-a2c3-406572b07e8e" targetNamespace="http://schemas.microsoft.com/office/2006/metadata/properties" ma:root="true" ma:fieldsID="3c74f4b3993bc508ab5c25e6a75b3566" ns3:_="" ns4:_="">
    <xsd:import namespace="f1883676-63ca-44a5-a725-cf6f8926a263"/>
    <xsd:import namespace="4260887a-54cb-414b-a2c3-406572b07e8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CR" minOccurs="0"/>
                <xsd:element ref="ns3:MediaServiceObjectDetectorVersions" minOccurs="0"/>
                <xsd:element ref="ns3:MediaServiceSystemTag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883676-63ca-44a5-a725-cf6f8926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0887a-54cb-414b-a2c3-406572b07e8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1883676-63ca-44a5-a725-cf6f8926a263" xsi:nil="true"/>
  </documentManagement>
</p:properties>
</file>

<file path=customXml/itemProps1.xml><?xml version="1.0" encoding="utf-8"?>
<ds:datastoreItem xmlns:ds="http://schemas.openxmlformats.org/officeDocument/2006/customXml" ds:itemID="{D76743C5-5A68-4138-B855-2E0959BA70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0DBEAC-DBE0-4322-9DB0-C027E1C6DA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883676-63ca-44a5-a725-cf6f8926a263"/>
    <ds:schemaRef ds:uri="4260887a-54cb-414b-a2c3-406572b07e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162919-E6BC-470B-B96C-CB1818C5D5FF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f1883676-63ca-44a5-a725-cf6f8926a263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4260887a-54cb-414b-a2c3-406572b07e8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</TotalTime>
  <Words>297</Words>
  <Application>Microsoft Office PowerPoint</Application>
  <PresentationFormat>Näytössä katseltava diaesitys (4:3)</PresentationFormat>
  <Paragraphs>103</Paragraphs>
  <Slides>16</Slides>
  <Notes>7</Notes>
  <HiddenSlides>0</HiddenSlides>
  <MMClips>0</MMClip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16</vt:i4>
      </vt:variant>
    </vt:vector>
  </HeadingPairs>
  <TitlesOfParts>
    <vt:vector size="18" baseType="lpstr">
      <vt:lpstr>Default Design</vt:lpstr>
      <vt:lpstr>1_Default Design</vt:lpstr>
      <vt:lpstr>Järjestelmien välinen tiedonsiirto soodakattilalla – esimerkkinä OPC UA</vt:lpstr>
      <vt:lpstr>Sisältö</vt:lpstr>
      <vt:lpstr>Johdanto</vt:lpstr>
      <vt:lpstr>OPC UA</vt:lpstr>
      <vt:lpstr>Yleiskuva</vt:lpstr>
      <vt:lpstr>Tietoturva</vt:lpstr>
      <vt:lpstr>Esimerkki verkkorakenteesta</vt:lpstr>
      <vt:lpstr>Nykytilanne</vt:lpstr>
      <vt:lpstr>Käytössä olevat järjestelmät</vt:lpstr>
      <vt:lpstr>Ylläpito &amp; ongelmat</vt:lpstr>
      <vt:lpstr>Tulokset &amp; jatkotukimukset</vt:lpstr>
      <vt:lpstr>Johtopäätökset</vt:lpstr>
      <vt:lpstr>PROFINET</vt:lpstr>
      <vt:lpstr>MODBUS</vt:lpstr>
      <vt:lpstr>MQTT</vt:lpstr>
      <vt:lpstr>PowerPoint-esitys</vt:lpstr>
    </vt:vector>
  </TitlesOfParts>
  <Company>Finnish Recovery Boiler Committee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Soodakattilapäivät 2010</dc:title>
  <dc:creator>Lampinen, Paivi</dc:creator>
  <cp:lastModifiedBy>Jan Lehmusvirta</cp:lastModifiedBy>
  <cp:revision>39</cp:revision>
  <cp:lastPrinted>2018-10-02T09:33:36Z</cp:lastPrinted>
  <dcterms:created xsi:type="dcterms:W3CDTF">1995-06-17T23:31:02Z</dcterms:created>
  <dcterms:modified xsi:type="dcterms:W3CDTF">2024-01-22T13:50:57Z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0x010100C94148924E3D8D44A8C7787D33A26B6F</vt:lpwstr>
  </property>
  <property fmtid="{D5CDD505-2E9C-101B-9397-08002B2CF9AE}" pid="3" name="MediaServiceImageTags">
    <vt:lpwstr/>
  </property>
</Properties>
</file>