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8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0" r:id="rId11"/>
    <p:sldId id="291" r:id="rId12"/>
    <p:sldId id="277" r:id="rId13"/>
    <p:sldId id="278" r:id="rId14"/>
    <p:sldId id="282" r:id="rId15"/>
    <p:sldId id="283" r:id="rId16"/>
    <p:sldId id="328" r:id="rId17"/>
    <p:sldId id="329" r:id="rId18"/>
    <p:sldId id="284" r:id="rId19"/>
    <p:sldId id="285" r:id="rId20"/>
    <p:sldId id="288" r:id="rId21"/>
    <p:sldId id="279" r:id="rId22"/>
    <p:sldId id="292" r:id="rId23"/>
    <p:sldId id="293" r:id="rId24"/>
    <p:sldId id="296" r:id="rId25"/>
    <p:sldId id="305" r:id="rId26"/>
    <p:sldId id="316" r:id="rId27"/>
    <p:sldId id="297" r:id="rId28"/>
    <p:sldId id="298" r:id="rId29"/>
    <p:sldId id="299" r:id="rId30"/>
    <p:sldId id="300" r:id="rId31"/>
    <p:sldId id="304" r:id="rId32"/>
    <p:sldId id="301" r:id="rId33"/>
    <p:sldId id="302" r:id="rId34"/>
    <p:sldId id="303" r:id="rId35"/>
    <p:sldId id="306" r:id="rId36"/>
    <p:sldId id="307" r:id="rId37"/>
    <p:sldId id="308" r:id="rId38"/>
    <p:sldId id="310" r:id="rId39"/>
    <p:sldId id="311" r:id="rId40"/>
    <p:sldId id="312" r:id="rId41"/>
    <p:sldId id="313" r:id="rId42"/>
    <p:sldId id="314" r:id="rId43"/>
    <p:sldId id="315" r:id="rId44"/>
    <p:sldId id="320" r:id="rId45"/>
    <p:sldId id="321" r:id="rId46"/>
    <p:sldId id="318" r:id="rId47"/>
    <p:sldId id="322" r:id="rId48"/>
    <p:sldId id="319" r:id="rId49"/>
    <p:sldId id="323" r:id="rId50"/>
    <p:sldId id="324" r:id="rId51"/>
    <p:sldId id="327" r:id="rId52"/>
  </p:sldIdLst>
  <p:sldSz cx="9144000" cy="6858000" type="screen4x3"/>
  <p:notesSz cx="6794500" cy="9906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ai De Martini" initials="ND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142"/>
    <a:srgbClr val="969800"/>
    <a:srgbClr val="F1E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12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rkusEngblomProfil\CFD12_maengblo\CFD\Projects_2012-\SKY_Reduced_Lignin_CFD\SKY_reduced_ligning_CFD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rkusEngblomProfil\CFD12_maengblo\CFD\Projects_2012-\SKY_Reduced_Lignin_CFD\SKY_reduced_ligning_CFD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rkusEngblomProfil\CFD12_maengblo\CFD\Projects_2012-\SKY_Reduced_Lignin_CFD\SKY_reduced_ligning_CFD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rkusEngblomProfil\CFD12_maengblo\CFD\Projects_2012-\SKY_Reduced_Lignin_CFD\SKY_reduced_ligning_CFD_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rkusEngblomProfil\CFD12_maengblo\CFD\Projects_2012-\SKY_Reduced_Lignin_CFD\SKY_reduced_ligning_CFD_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rkusEngblomProfil\CFD12_maengblo\CFD\Projects_2012-\SKY_Reduced_Lignin_CFD\SKY_reduced_ligning_CFD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Base Case</c:v>
          </c:tx>
          <c:marker>
            <c:symbol val="none"/>
          </c:marker>
          <c:xVal>
            <c:numRef>
              <c:f>Sheet1!$AT$29:$AT$78</c:f>
              <c:numCache>
                <c:formatCode>General</c:formatCode>
                <c:ptCount val="50"/>
                <c:pt idx="0">
                  <c:v>1.2792470011805901</c:v>
                </c:pt>
                <c:pt idx="1">
                  <c:v>0.37784731478452038</c:v>
                </c:pt>
                <c:pt idx="2">
                  <c:v>0.45082258512940149</c:v>
                </c:pt>
                <c:pt idx="3">
                  <c:v>0.56315305107719693</c:v>
                </c:pt>
                <c:pt idx="4">
                  <c:v>0.70391448176935345</c:v>
                </c:pt>
                <c:pt idx="5">
                  <c:v>0.47809987219015787</c:v>
                </c:pt>
                <c:pt idx="6">
                  <c:v>0.48809618786289055</c:v>
                </c:pt>
                <c:pt idx="7">
                  <c:v>0.4396581527191849</c:v>
                </c:pt>
                <c:pt idx="8">
                  <c:v>0.43312225100047835</c:v>
                </c:pt>
                <c:pt idx="9">
                  <c:v>0.39309133253552858</c:v>
                </c:pt>
                <c:pt idx="10">
                  <c:v>0.33682728587016242</c:v>
                </c:pt>
                <c:pt idx="11">
                  <c:v>0.28831515038205979</c:v>
                </c:pt>
                <c:pt idx="12">
                  <c:v>0.25277942532218439</c:v>
                </c:pt>
                <c:pt idx="13">
                  <c:v>0.27274712628857661</c:v>
                </c:pt>
                <c:pt idx="14">
                  <c:v>0.13439374134704815</c:v>
                </c:pt>
                <c:pt idx="15">
                  <c:v>6.9108377266287754E-2</c:v>
                </c:pt>
                <c:pt idx="16">
                  <c:v>4.7714369754332464E-2</c:v>
                </c:pt>
                <c:pt idx="17">
                  <c:v>1.7254328692100786E-2</c:v>
                </c:pt>
                <c:pt idx="18">
                  <c:v>6.3123335890608754E-3</c:v>
                </c:pt>
                <c:pt idx="19">
                  <c:v>2.1145840216744882E-3</c:v>
                </c:pt>
                <c:pt idx="20">
                  <c:v>6.0278538422732942E-4</c:v>
                </c:pt>
                <c:pt idx="21">
                  <c:v>2.1838899835200957E-4</c:v>
                </c:pt>
                <c:pt idx="22">
                  <c:v>5.8827985359084289E-5</c:v>
                </c:pt>
                <c:pt idx="23">
                  <c:v>1.934070751531544E-5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8.0586281313814099E-7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Sheet1!$AL$29:$AL$77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1"/>
          <c:order val="1"/>
          <c:tx>
            <c:v>10% reduced lignin</c:v>
          </c:tx>
          <c:marker>
            <c:symbol val="none"/>
          </c:marker>
          <c:xVal>
            <c:numRef>
              <c:f>Sheet1!$AT$101:$AT$150</c:f>
              <c:numCache>
                <c:formatCode>General</c:formatCode>
                <c:ptCount val="50"/>
                <c:pt idx="0">
                  <c:v>1.1898034096083101</c:v>
                </c:pt>
                <c:pt idx="1">
                  <c:v>0.31446539866839235</c:v>
                </c:pt>
                <c:pt idx="2">
                  <c:v>0.32152904533384902</c:v>
                </c:pt>
                <c:pt idx="3">
                  <c:v>0.3800134740262357</c:v>
                </c:pt>
                <c:pt idx="4">
                  <c:v>0.43331117208811293</c:v>
                </c:pt>
                <c:pt idx="5">
                  <c:v>0.30442918319356987</c:v>
                </c:pt>
                <c:pt idx="6">
                  <c:v>0.2860275363545155</c:v>
                </c:pt>
                <c:pt idx="7">
                  <c:v>0.25742985965887805</c:v>
                </c:pt>
                <c:pt idx="8">
                  <c:v>0.24664479017749918</c:v>
                </c:pt>
                <c:pt idx="9">
                  <c:v>0.23959368364218056</c:v>
                </c:pt>
                <c:pt idx="10">
                  <c:v>0.20899729713612464</c:v>
                </c:pt>
                <c:pt idx="11">
                  <c:v>0.18720999012012207</c:v>
                </c:pt>
                <c:pt idx="12">
                  <c:v>0.18123803291793716</c:v>
                </c:pt>
                <c:pt idx="13">
                  <c:v>0.1874923442909362</c:v>
                </c:pt>
                <c:pt idx="14">
                  <c:v>9.8806033656054615E-2</c:v>
                </c:pt>
                <c:pt idx="15">
                  <c:v>5.1304450135626754E-2</c:v>
                </c:pt>
                <c:pt idx="16">
                  <c:v>3.5175940140461957E-2</c:v>
                </c:pt>
                <c:pt idx="17">
                  <c:v>9.8000976705729607E-3</c:v>
                </c:pt>
                <c:pt idx="18">
                  <c:v>3.2186212632081116E-3</c:v>
                </c:pt>
                <c:pt idx="19">
                  <c:v>5.8586226515143015E-4</c:v>
                </c:pt>
                <c:pt idx="20">
                  <c:v>1.3054977572837884E-4</c:v>
                </c:pt>
                <c:pt idx="21">
                  <c:v>4.8351807753212458E-6</c:v>
                </c:pt>
                <c:pt idx="22">
                  <c:v>6.4469025051051279E-6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Sheet1!$AL$101:$AL$149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2"/>
          <c:order val="2"/>
          <c:tx>
            <c:v>20% reduced lignin</c:v>
          </c:tx>
          <c:marker>
            <c:symbol val="none"/>
          </c:marker>
          <c:xVal>
            <c:numRef>
              <c:f>Sheet1!$AT$170:$AT$219</c:f>
              <c:numCache>
                <c:formatCode>General</c:formatCode>
                <c:ptCount val="50"/>
                <c:pt idx="0">
                  <c:v>1.0403802063816328</c:v>
                </c:pt>
                <c:pt idx="1">
                  <c:v>0.23260424238419353</c:v>
                </c:pt>
                <c:pt idx="2">
                  <c:v>0.22388982234739968</c:v>
                </c:pt>
                <c:pt idx="3">
                  <c:v>0.25703397356447633</c:v>
                </c:pt>
                <c:pt idx="4">
                  <c:v>0.29721453294168354</c:v>
                </c:pt>
                <c:pt idx="5">
                  <c:v>0.2164837626701781</c:v>
                </c:pt>
                <c:pt idx="6">
                  <c:v>0.18859461441447978</c:v>
                </c:pt>
                <c:pt idx="7">
                  <c:v>0.15538256353226076</c:v>
                </c:pt>
                <c:pt idx="8">
                  <c:v>0.15558632160695485</c:v>
                </c:pt>
                <c:pt idx="9">
                  <c:v>0.14812415132504103</c:v>
                </c:pt>
                <c:pt idx="10">
                  <c:v>0.1305602519449498</c:v>
                </c:pt>
                <c:pt idx="11">
                  <c:v>0.10917426460988995</c:v>
                </c:pt>
                <c:pt idx="12">
                  <c:v>9.1371290607492564E-2</c:v>
                </c:pt>
                <c:pt idx="13">
                  <c:v>7.3166014453978689E-2</c:v>
                </c:pt>
                <c:pt idx="14">
                  <c:v>4.1994317055441786E-2</c:v>
                </c:pt>
                <c:pt idx="15">
                  <c:v>3.0997513107358682E-2</c:v>
                </c:pt>
                <c:pt idx="16">
                  <c:v>2.5657080920779559E-2</c:v>
                </c:pt>
                <c:pt idx="17">
                  <c:v>9.4914522131410526E-3</c:v>
                </c:pt>
                <c:pt idx="18">
                  <c:v>3.7182570126295012E-3</c:v>
                </c:pt>
                <c:pt idx="19">
                  <c:v>9.7025882701832448E-4</c:v>
                </c:pt>
                <c:pt idx="20">
                  <c:v>6.2857299424774998E-5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Sheet1!$AL$170:$AL$218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3"/>
          <c:order val="3"/>
          <c:tx>
            <c:v>low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Sheet1!$BD$4:$BE$4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Sheet1!$BF$4:$BG$4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yVal>
          <c:smooth val="1"/>
        </c:ser>
        <c:ser>
          <c:idx val="4"/>
          <c:order val="4"/>
          <c:tx>
            <c:v>upper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Sheet1!$BD$5:$BE$5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Sheet1!$BF$5:$BG$5</c:f>
              <c:numCache>
                <c:formatCode>General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yVal>
          <c:smooth val="1"/>
        </c:ser>
        <c:ser>
          <c:idx val="5"/>
          <c:order val="5"/>
          <c:tx>
            <c:v>liquor</c:v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xVal>
            <c:numRef>
              <c:f>Sheet1!$BD$6:$BE$6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Sheet1!$BF$6:$BG$6</c:f>
              <c:numCache>
                <c:formatCode>General</c:formatCode>
                <c:ptCount val="2"/>
                <c:pt idx="0">
                  <c:v>6.7</c:v>
                </c:pt>
                <c:pt idx="1">
                  <c:v>6.7</c:v>
                </c:pt>
              </c:numCache>
            </c:numRef>
          </c:yVal>
          <c:smooth val="1"/>
        </c:ser>
        <c:ser>
          <c:idx val="6"/>
          <c:order val="6"/>
          <c:tx>
            <c:v>low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Sheet1!$BD$7:$BE$7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Sheet1!$BF$7:$BG$7</c:f>
              <c:numCache>
                <c:formatCode>General</c:formatCode>
                <c:ptCount val="2"/>
                <c:pt idx="0">
                  <c:v>10.5</c:v>
                </c:pt>
                <c:pt idx="1">
                  <c:v>10.5</c:v>
                </c:pt>
              </c:numCache>
            </c:numRef>
          </c:yVal>
          <c:smooth val="1"/>
        </c:ser>
        <c:ser>
          <c:idx val="7"/>
          <c:order val="7"/>
          <c:tx>
            <c:v>upper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Sheet1!$BD$8:$BE$8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Sheet1!$BF$8:$BG$8</c:f>
              <c:numCache>
                <c:formatCode>General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02624"/>
        <c:axId val="69404544"/>
      </c:scatterChart>
      <c:valAx>
        <c:axId val="69402624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Carbon</a:t>
                </a:r>
                <a:r>
                  <a:rPr lang="en-US" sz="1400" baseline="0"/>
                  <a:t> loading (kgC/s/m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69404544"/>
        <c:crosses val="autoZero"/>
        <c:crossBetween val="midCat"/>
      </c:valAx>
      <c:valAx>
        <c:axId val="69404544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69402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Base Case</c:v>
          </c:tx>
          <c:marker>
            <c:symbol val="none"/>
          </c:marker>
          <c:xVal>
            <c:numRef>
              <c:f>Sheet1!$AQ$29:$AQ$78</c:f>
              <c:numCache>
                <c:formatCode>General</c:formatCode>
                <c:ptCount val="50"/>
                <c:pt idx="0">
                  <c:v>2.4116495622146741</c:v>
                </c:pt>
                <c:pt idx="1">
                  <c:v>0.30878164824732901</c:v>
                </c:pt>
                <c:pt idx="2">
                  <c:v>0.31870610562452401</c:v>
                </c:pt>
                <c:pt idx="3">
                  <c:v>0.34664027734574582</c:v>
                </c:pt>
                <c:pt idx="4">
                  <c:v>0.38439364818418797</c:v>
                </c:pt>
                <c:pt idx="5">
                  <c:v>0.31247249993150172</c:v>
                </c:pt>
                <c:pt idx="6">
                  <c:v>0.3824652169182976</c:v>
                </c:pt>
                <c:pt idx="7">
                  <c:v>0.40638243862342416</c:v>
                </c:pt>
                <c:pt idx="8">
                  <c:v>0.42374684303242927</c:v>
                </c:pt>
                <c:pt idx="9">
                  <c:v>0.38940531305780868</c:v>
                </c:pt>
                <c:pt idx="10">
                  <c:v>0.3366991536828734</c:v>
                </c:pt>
                <c:pt idx="11">
                  <c:v>0.28787837273733891</c:v>
                </c:pt>
                <c:pt idx="12">
                  <c:v>0.25277942532218439</c:v>
                </c:pt>
                <c:pt idx="13">
                  <c:v>0.27264397568224447</c:v>
                </c:pt>
                <c:pt idx="14">
                  <c:v>0.13439374134704815</c:v>
                </c:pt>
                <c:pt idx="15">
                  <c:v>6.9108377266287754E-2</c:v>
                </c:pt>
                <c:pt idx="16">
                  <c:v>4.7714369754332471E-2</c:v>
                </c:pt>
                <c:pt idx="17">
                  <c:v>1.7254328692100786E-2</c:v>
                </c:pt>
                <c:pt idx="18">
                  <c:v>6.3123335890608763E-3</c:v>
                </c:pt>
                <c:pt idx="19">
                  <c:v>2.1145840216744882E-3</c:v>
                </c:pt>
                <c:pt idx="20">
                  <c:v>6.0278538422732942E-4</c:v>
                </c:pt>
                <c:pt idx="21">
                  <c:v>2.1838899835200957E-4</c:v>
                </c:pt>
                <c:pt idx="22">
                  <c:v>5.8827985359084289E-5</c:v>
                </c:pt>
                <c:pt idx="23">
                  <c:v>1.934070751531544E-5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8.0586281313814099E-7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Sheet1!$AL$29:$AL$77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1"/>
          <c:order val="1"/>
          <c:tx>
            <c:v>10% reduced lignin</c:v>
          </c:tx>
          <c:marker>
            <c:symbol val="none"/>
          </c:marker>
          <c:xVal>
            <c:numRef>
              <c:f>Sheet1!$AQ$101:$AQ$150</c:f>
              <c:numCache>
                <c:formatCode>General</c:formatCode>
                <c:ptCount val="50"/>
                <c:pt idx="0">
                  <c:v>2.4160318477240401</c:v>
                </c:pt>
                <c:pt idx="1">
                  <c:v>0.25826774953139081</c:v>
                </c:pt>
                <c:pt idx="2">
                  <c:v>0.2506823648869172</c:v>
                </c:pt>
                <c:pt idx="3">
                  <c:v>0.27068690134466272</c:v>
                </c:pt>
                <c:pt idx="4">
                  <c:v>0.30944351098593348</c:v>
                </c:pt>
                <c:pt idx="5">
                  <c:v>0.23361157090061618</c:v>
                </c:pt>
                <c:pt idx="6">
                  <c:v>0.25577381024333057</c:v>
                </c:pt>
                <c:pt idx="7">
                  <c:v>0.25155027983608746</c:v>
                </c:pt>
                <c:pt idx="8">
                  <c:v>0.24414258614270526</c:v>
                </c:pt>
                <c:pt idx="9">
                  <c:v>0.2381810049923242</c:v>
                </c:pt>
                <c:pt idx="10">
                  <c:v>0.20879986074690576</c:v>
                </c:pt>
                <c:pt idx="11">
                  <c:v>0.18697226059024633</c:v>
                </c:pt>
                <c:pt idx="12">
                  <c:v>0.18123803291793716</c:v>
                </c:pt>
                <c:pt idx="13">
                  <c:v>0.18736098844068511</c:v>
                </c:pt>
                <c:pt idx="14">
                  <c:v>9.8632773151229911E-2</c:v>
                </c:pt>
                <c:pt idx="15">
                  <c:v>5.1304450135626754E-2</c:v>
                </c:pt>
                <c:pt idx="16">
                  <c:v>3.5175940140461964E-2</c:v>
                </c:pt>
                <c:pt idx="17">
                  <c:v>9.8000976705729607E-3</c:v>
                </c:pt>
                <c:pt idx="18">
                  <c:v>3.2186212632081116E-3</c:v>
                </c:pt>
                <c:pt idx="19">
                  <c:v>5.8586226515143015E-4</c:v>
                </c:pt>
                <c:pt idx="20">
                  <c:v>1.3054977572837884E-4</c:v>
                </c:pt>
                <c:pt idx="21">
                  <c:v>4.8351807753212458E-6</c:v>
                </c:pt>
                <c:pt idx="22">
                  <c:v>6.4469025051051279E-6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Sheet1!$AL$101:$AL$149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2"/>
          <c:order val="2"/>
          <c:tx>
            <c:v>20% reduced lignin</c:v>
          </c:tx>
          <c:marker>
            <c:symbol val="none"/>
          </c:marker>
          <c:xVal>
            <c:numRef>
              <c:f>Sheet1!$AQ$170:$AQ$219</c:f>
              <c:numCache>
                <c:formatCode>General</c:formatCode>
                <c:ptCount val="50"/>
                <c:pt idx="0">
                  <c:v>2.479307440940282</c:v>
                </c:pt>
                <c:pt idx="1">
                  <c:v>0.22551667894264354</c:v>
                </c:pt>
                <c:pt idx="2">
                  <c:v>0.21340956801689084</c:v>
                </c:pt>
                <c:pt idx="3">
                  <c:v>0.23485018204440955</c:v>
                </c:pt>
                <c:pt idx="4">
                  <c:v>0.26195478300111597</c:v>
                </c:pt>
                <c:pt idx="5">
                  <c:v>0.19185659510067646</c:v>
                </c:pt>
                <c:pt idx="6">
                  <c:v>0.18261107820501976</c:v>
                </c:pt>
                <c:pt idx="7">
                  <c:v>0.15498446698175933</c:v>
                </c:pt>
                <c:pt idx="8">
                  <c:v>0.1551567967275522</c:v>
                </c:pt>
                <c:pt idx="9">
                  <c:v>0.14786063397278604</c:v>
                </c:pt>
                <c:pt idx="10">
                  <c:v>0.13055864021932356</c:v>
                </c:pt>
                <c:pt idx="11">
                  <c:v>0.10916137080487975</c:v>
                </c:pt>
                <c:pt idx="12">
                  <c:v>9.1371290607492578E-2</c:v>
                </c:pt>
                <c:pt idx="13">
                  <c:v>7.3166014453978689E-2</c:v>
                </c:pt>
                <c:pt idx="14">
                  <c:v>4.1994317055441786E-2</c:v>
                </c:pt>
                <c:pt idx="15">
                  <c:v>3.0997513107358678E-2</c:v>
                </c:pt>
                <c:pt idx="16">
                  <c:v>2.5657080920779559E-2</c:v>
                </c:pt>
                <c:pt idx="17">
                  <c:v>9.4914522131410509E-3</c:v>
                </c:pt>
                <c:pt idx="18">
                  <c:v>3.7182570126295016E-3</c:v>
                </c:pt>
                <c:pt idx="19">
                  <c:v>9.7025882701832458E-4</c:v>
                </c:pt>
                <c:pt idx="20">
                  <c:v>6.2857299424774998E-5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Sheet1!$AL$170:$AL$218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3"/>
          <c:order val="3"/>
          <c:tx>
            <c:v>low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Sheet1!$BD$4:$BE$4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Sheet1!$BF$4:$BG$4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yVal>
          <c:smooth val="1"/>
        </c:ser>
        <c:ser>
          <c:idx val="4"/>
          <c:order val="4"/>
          <c:tx>
            <c:v>upper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Sheet1!$BD$5:$BE$5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Sheet1!$BF$5:$BG$5</c:f>
              <c:numCache>
                <c:formatCode>General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yVal>
          <c:smooth val="1"/>
        </c:ser>
        <c:ser>
          <c:idx val="5"/>
          <c:order val="5"/>
          <c:tx>
            <c:v>liquor</c:v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xVal>
            <c:numRef>
              <c:f>Sheet1!$BD$6:$BE$6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Sheet1!$BF$6:$BG$6</c:f>
              <c:numCache>
                <c:formatCode>General</c:formatCode>
                <c:ptCount val="2"/>
                <c:pt idx="0">
                  <c:v>6.7</c:v>
                </c:pt>
                <c:pt idx="1">
                  <c:v>6.7</c:v>
                </c:pt>
              </c:numCache>
            </c:numRef>
          </c:yVal>
          <c:smooth val="1"/>
        </c:ser>
        <c:ser>
          <c:idx val="6"/>
          <c:order val="6"/>
          <c:tx>
            <c:v>low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Sheet1!$BD$7:$BE$7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Sheet1!$BF$7:$BG$7</c:f>
              <c:numCache>
                <c:formatCode>General</c:formatCode>
                <c:ptCount val="2"/>
                <c:pt idx="0">
                  <c:v>10.5</c:v>
                </c:pt>
                <c:pt idx="1">
                  <c:v>10.5</c:v>
                </c:pt>
              </c:numCache>
            </c:numRef>
          </c:yVal>
          <c:smooth val="1"/>
        </c:ser>
        <c:ser>
          <c:idx val="7"/>
          <c:order val="7"/>
          <c:tx>
            <c:v>upper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Sheet1!$BD$8:$BE$8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Sheet1!$BF$8:$BG$8</c:f>
              <c:numCache>
                <c:formatCode>General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01312"/>
        <c:axId val="69903488"/>
      </c:scatterChart>
      <c:valAx>
        <c:axId val="69901312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Carbon</a:t>
                </a:r>
                <a:r>
                  <a:rPr lang="en-US" sz="1400" baseline="0"/>
                  <a:t> conversion (kgC/s/m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69903488"/>
        <c:crosses val="autoZero"/>
        <c:crossBetween val="midCat"/>
      </c:valAx>
      <c:valAx>
        <c:axId val="69903488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69901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Base Case</c:v>
          </c:tx>
          <c:marker>
            <c:symbol val="none"/>
          </c:marker>
          <c:xVal>
            <c:numRef>
              <c:f>Sheet1!$AT$29:$AT$78</c:f>
              <c:numCache>
                <c:formatCode>General</c:formatCode>
                <c:ptCount val="50"/>
                <c:pt idx="0">
                  <c:v>1.2792470011805901</c:v>
                </c:pt>
                <c:pt idx="1">
                  <c:v>0.37784731478452038</c:v>
                </c:pt>
                <c:pt idx="2">
                  <c:v>0.45082258512940149</c:v>
                </c:pt>
                <c:pt idx="3">
                  <c:v>0.56315305107719693</c:v>
                </c:pt>
                <c:pt idx="4">
                  <c:v>0.70391448176935345</c:v>
                </c:pt>
                <c:pt idx="5">
                  <c:v>0.47809987219015787</c:v>
                </c:pt>
                <c:pt idx="6">
                  <c:v>0.48809618786289055</c:v>
                </c:pt>
                <c:pt idx="7">
                  <c:v>0.4396581527191849</c:v>
                </c:pt>
                <c:pt idx="8">
                  <c:v>0.43312225100047835</c:v>
                </c:pt>
                <c:pt idx="9">
                  <c:v>0.39309133253552858</c:v>
                </c:pt>
                <c:pt idx="10">
                  <c:v>0.33682728587016242</c:v>
                </c:pt>
                <c:pt idx="11">
                  <c:v>0.28831515038205979</c:v>
                </c:pt>
                <c:pt idx="12">
                  <c:v>0.25277942532218439</c:v>
                </c:pt>
                <c:pt idx="13">
                  <c:v>0.27274712628857661</c:v>
                </c:pt>
                <c:pt idx="14">
                  <c:v>0.13439374134704815</c:v>
                </c:pt>
                <c:pt idx="15">
                  <c:v>6.9108377266287754E-2</c:v>
                </c:pt>
                <c:pt idx="16">
                  <c:v>4.7714369754332464E-2</c:v>
                </c:pt>
                <c:pt idx="17">
                  <c:v>1.7254328692100786E-2</c:v>
                </c:pt>
                <c:pt idx="18">
                  <c:v>6.3123335890608754E-3</c:v>
                </c:pt>
                <c:pt idx="19">
                  <c:v>2.1145840216744882E-3</c:v>
                </c:pt>
                <c:pt idx="20">
                  <c:v>6.0278538422732942E-4</c:v>
                </c:pt>
                <c:pt idx="21">
                  <c:v>2.1838899835200957E-4</c:v>
                </c:pt>
                <c:pt idx="22">
                  <c:v>5.8827985359084289E-5</c:v>
                </c:pt>
                <c:pt idx="23">
                  <c:v>1.934070751531544E-5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8.0586281313814099E-7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Sheet1!$AL$29:$AL$77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1"/>
          <c:order val="1"/>
          <c:tx>
            <c:v>10% reduced lignin</c:v>
          </c:tx>
          <c:marker>
            <c:symbol val="none"/>
          </c:marker>
          <c:xVal>
            <c:numRef>
              <c:f>Sheet1!$AT$101:$AT$150</c:f>
              <c:numCache>
                <c:formatCode>General</c:formatCode>
                <c:ptCount val="50"/>
                <c:pt idx="0">
                  <c:v>1.1898034096083101</c:v>
                </c:pt>
                <c:pt idx="1">
                  <c:v>0.31446539866839235</c:v>
                </c:pt>
                <c:pt idx="2">
                  <c:v>0.32152904533384902</c:v>
                </c:pt>
                <c:pt idx="3">
                  <c:v>0.3800134740262357</c:v>
                </c:pt>
                <c:pt idx="4">
                  <c:v>0.43331117208811293</c:v>
                </c:pt>
                <c:pt idx="5">
                  <c:v>0.30442918319356987</c:v>
                </c:pt>
                <c:pt idx="6">
                  <c:v>0.2860275363545155</c:v>
                </c:pt>
                <c:pt idx="7">
                  <c:v>0.25742985965887805</c:v>
                </c:pt>
                <c:pt idx="8">
                  <c:v>0.24664479017749918</c:v>
                </c:pt>
                <c:pt idx="9">
                  <c:v>0.23959368364218056</c:v>
                </c:pt>
                <c:pt idx="10">
                  <c:v>0.20899729713612464</c:v>
                </c:pt>
                <c:pt idx="11">
                  <c:v>0.18720999012012207</c:v>
                </c:pt>
                <c:pt idx="12">
                  <c:v>0.18123803291793716</c:v>
                </c:pt>
                <c:pt idx="13">
                  <c:v>0.1874923442909362</c:v>
                </c:pt>
                <c:pt idx="14">
                  <c:v>9.8806033656054615E-2</c:v>
                </c:pt>
                <c:pt idx="15">
                  <c:v>5.1304450135626754E-2</c:v>
                </c:pt>
                <c:pt idx="16">
                  <c:v>3.5175940140461957E-2</c:v>
                </c:pt>
                <c:pt idx="17">
                  <c:v>9.8000976705729607E-3</c:v>
                </c:pt>
                <c:pt idx="18">
                  <c:v>3.2186212632081116E-3</c:v>
                </c:pt>
                <c:pt idx="19">
                  <c:v>5.8586226515143015E-4</c:v>
                </c:pt>
                <c:pt idx="20">
                  <c:v>1.3054977572837884E-4</c:v>
                </c:pt>
                <c:pt idx="21">
                  <c:v>4.8351807753212458E-6</c:v>
                </c:pt>
                <c:pt idx="22">
                  <c:v>6.4469025051051279E-6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Sheet1!$AL$101:$AL$149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2"/>
          <c:order val="2"/>
          <c:tx>
            <c:v>10% reduced lignin, dp 12.5mm</c:v>
          </c:tx>
          <c:marker>
            <c:symbol val="none"/>
          </c:marker>
          <c:xVal>
            <c:numRef>
              <c:f>Sheet1!$AT$242:$AT$291</c:f>
              <c:numCache>
                <c:formatCode>General</c:formatCode>
                <c:ptCount val="50"/>
                <c:pt idx="0">
                  <c:v>1.7820373034196815</c:v>
                </c:pt>
                <c:pt idx="1">
                  <c:v>0.34443140737493416</c:v>
                </c:pt>
                <c:pt idx="2">
                  <c:v>0.41421220802559416</c:v>
                </c:pt>
                <c:pt idx="3">
                  <c:v>0.59361063609975306</c:v>
                </c:pt>
                <c:pt idx="4">
                  <c:v>0.700204286387757</c:v>
                </c:pt>
                <c:pt idx="5">
                  <c:v>0.24412969233769521</c:v>
                </c:pt>
                <c:pt idx="6">
                  <c:v>0.21996607314822655</c:v>
                </c:pt>
                <c:pt idx="7">
                  <c:v>0.18773314637301006</c:v>
                </c:pt>
                <c:pt idx="8">
                  <c:v>0.13952466987829854</c:v>
                </c:pt>
                <c:pt idx="9">
                  <c:v>0.10091425209826702</c:v>
                </c:pt>
                <c:pt idx="10">
                  <c:v>7.291204974429967E-2</c:v>
                </c:pt>
                <c:pt idx="11">
                  <c:v>5.4794641979328054E-2</c:v>
                </c:pt>
                <c:pt idx="12">
                  <c:v>4.1875116850296219E-2</c:v>
                </c:pt>
                <c:pt idx="13">
                  <c:v>2.8288247922482312E-2</c:v>
                </c:pt>
                <c:pt idx="14">
                  <c:v>6.2510778415125774E-3</c:v>
                </c:pt>
                <c:pt idx="15">
                  <c:v>1.1668893534240315E-3</c:v>
                </c:pt>
                <c:pt idx="16">
                  <c:v>5.5282233531172751E-4</c:v>
                </c:pt>
                <c:pt idx="17">
                  <c:v>1.1443251946561636E-4</c:v>
                </c:pt>
                <c:pt idx="18">
                  <c:v>5.3992895501988854E-5</c:v>
                </c:pt>
                <c:pt idx="19">
                  <c:v>5.6410396919670033E-6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Sheet1!$AL$242:$AL$291</c:f>
              <c:numCache>
                <c:formatCode>General</c:formatCode>
                <c:ptCount val="50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  <c:pt idx="49">
                  <c:v>61.443565</c:v>
                </c:pt>
              </c:numCache>
            </c:numRef>
          </c:yVal>
          <c:smooth val="1"/>
        </c:ser>
        <c:ser>
          <c:idx val="3"/>
          <c:order val="3"/>
          <c:tx>
            <c:v>low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Sheet1!$BD$4:$BE$4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Sheet1!$BF$4:$BG$4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yVal>
          <c:smooth val="1"/>
        </c:ser>
        <c:ser>
          <c:idx val="4"/>
          <c:order val="4"/>
          <c:tx>
            <c:v>upper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Sheet1!$BD$5:$BE$5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Sheet1!$BF$5:$BG$5</c:f>
              <c:numCache>
                <c:formatCode>General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yVal>
          <c:smooth val="1"/>
        </c:ser>
        <c:ser>
          <c:idx val="5"/>
          <c:order val="5"/>
          <c:tx>
            <c:v>liquor</c:v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xVal>
            <c:numRef>
              <c:f>Sheet1!$BD$6:$BE$6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Sheet1!$BF$6:$BG$6</c:f>
              <c:numCache>
                <c:formatCode>General</c:formatCode>
                <c:ptCount val="2"/>
                <c:pt idx="0">
                  <c:v>6.7</c:v>
                </c:pt>
                <c:pt idx="1">
                  <c:v>6.7</c:v>
                </c:pt>
              </c:numCache>
            </c:numRef>
          </c:yVal>
          <c:smooth val="1"/>
        </c:ser>
        <c:ser>
          <c:idx val="6"/>
          <c:order val="6"/>
          <c:tx>
            <c:v>low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Sheet1!$BD$7:$BE$7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Sheet1!$BF$7:$BG$7</c:f>
              <c:numCache>
                <c:formatCode>General</c:formatCode>
                <c:ptCount val="2"/>
                <c:pt idx="0">
                  <c:v>10.5</c:v>
                </c:pt>
                <c:pt idx="1">
                  <c:v>10.5</c:v>
                </c:pt>
              </c:numCache>
            </c:numRef>
          </c:yVal>
          <c:smooth val="1"/>
        </c:ser>
        <c:ser>
          <c:idx val="7"/>
          <c:order val="7"/>
          <c:tx>
            <c:v>upper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Sheet1!$BD$8:$BE$8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Sheet1!$BF$8:$BG$8</c:f>
              <c:numCache>
                <c:formatCode>General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99296"/>
        <c:axId val="78324480"/>
      </c:scatterChart>
      <c:valAx>
        <c:axId val="76999296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Carbon</a:t>
                </a:r>
                <a:r>
                  <a:rPr lang="en-US" sz="1400" baseline="0"/>
                  <a:t> loading (kgC/s/m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78324480"/>
        <c:crosses val="autoZero"/>
        <c:crossBetween val="midCat"/>
      </c:valAx>
      <c:valAx>
        <c:axId val="78324480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769992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Base Case</c:v>
          </c:tx>
          <c:marker>
            <c:symbol val="none"/>
          </c:marker>
          <c:xVal>
            <c:numRef>
              <c:f>Sheet1!$AQ$29:$AQ$78</c:f>
              <c:numCache>
                <c:formatCode>General</c:formatCode>
                <c:ptCount val="50"/>
                <c:pt idx="0">
                  <c:v>2.4116495622146741</c:v>
                </c:pt>
                <c:pt idx="1">
                  <c:v>0.30878164824732901</c:v>
                </c:pt>
                <c:pt idx="2">
                  <c:v>0.31870610562452401</c:v>
                </c:pt>
                <c:pt idx="3">
                  <c:v>0.34664027734574582</c:v>
                </c:pt>
                <c:pt idx="4">
                  <c:v>0.38439364818418797</c:v>
                </c:pt>
                <c:pt idx="5">
                  <c:v>0.31247249993150172</c:v>
                </c:pt>
                <c:pt idx="6">
                  <c:v>0.3824652169182976</c:v>
                </c:pt>
                <c:pt idx="7">
                  <c:v>0.40638243862342416</c:v>
                </c:pt>
                <c:pt idx="8">
                  <c:v>0.42374684303242927</c:v>
                </c:pt>
                <c:pt idx="9">
                  <c:v>0.38940531305780868</c:v>
                </c:pt>
                <c:pt idx="10">
                  <c:v>0.3366991536828734</c:v>
                </c:pt>
                <c:pt idx="11">
                  <c:v>0.28787837273733891</c:v>
                </c:pt>
                <c:pt idx="12">
                  <c:v>0.25277942532218439</c:v>
                </c:pt>
                <c:pt idx="13">
                  <c:v>0.27264397568224447</c:v>
                </c:pt>
                <c:pt idx="14">
                  <c:v>0.13439374134704815</c:v>
                </c:pt>
                <c:pt idx="15">
                  <c:v>6.9108377266287754E-2</c:v>
                </c:pt>
                <c:pt idx="16">
                  <c:v>4.7714369754332471E-2</c:v>
                </c:pt>
                <c:pt idx="17">
                  <c:v>1.7254328692100786E-2</c:v>
                </c:pt>
                <c:pt idx="18">
                  <c:v>6.3123335890608763E-3</c:v>
                </c:pt>
                <c:pt idx="19">
                  <c:v>2.1145840216744882E-3</c:v>
                </c:pt>
                <c:pt idx="20">
                  <c:v>6.0278538422732942E-4</c:v>
                </c:pt>
                <c:pt idx="21">
                  <c:v>2.1838899835200957E-4</c:v>
                </c:pt>
                <c:pt idx="22">
                  <c:v>5.8827985359084289E-5</c:v>
                </c:pt>
                <c:pt idx="23">
                  <c:v>1.934070751531544E-5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8.0586281313814099E-7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Sheet1!$AL$29:$AL$77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1"/>
          <c:order val="1"/>
          <c:tx>
            <c:v>10% reduced lignin</c:v>
          </c:tx>
          <c:marker>
            <c:symbol val="none"/>
          </c:marker>
          <c:xVal>
            <c:numRef>
              <c:f>Sheet1!$AQ$101:$AQ$150</c:f>
              <c:numCache>
                <c:formatCode>General</c:formatCode>
                <c:ptCount val="50"/>
                <c:pt idx="0">
                  <c:v>2.4160318477240401</c:v>
                </c:pt>
                <c:pt idx="1">
                  <c:v>0.25826774953139081</c:v>
                </c:pt>
                <c:pt idx="2">
                  <c:v>0.2506823648869172</c:v>
                </c:pt>
                <c:pt idx="3">
                  <c:v>0.27068690134466272</c:v>
                </c:pt>
                <c:pt idx="4">
                  <c:v>0.30944351098593348</c:v>
                </c:pt>
                <c:pt idx="5">
                  <c:v>0.23361157090061618</c:v>
                </c:pt>
                <c:pt idx="6">
                  <c:v>0.25577381024333057</c:v>
                </c:pt>
                <c:pt idx="7">
                  <c:v>0.25155027983608746</c:v>
                </c:pt>
                <c:pt idx="8">
                  <c:v>0.24414258614270526</c:v>
                </c:pt>
                <c:pt idx="9">
                  <c:v>0.2381810049923242</c:v>
                </c:pt>
                <c:pt idx="10">
                  <c:v>0.20879986074690576</c:v>
                </c:pt>
                <c:pt idx="11">
                  <c:v>0.18697226059024633</c:v>
                </c:pt>
                <c:pt idx="12">
                  <c:v>0.18123803291793716</c:v>
                </c:pt>
                <c:pt idx="13">
                  <c:v>0.18736098844068511</c:v>
                </c:pt>
                <c:pt idx="14">
                  <c:v>9.8632773151229911E-2</c:v>
                </c:pt>
                <c:pt idx="15">
                  <c:v>5.1304450135626754E-2</c:v>
                </c:pt>
                <c:pt idx="16">
                  <c:v>3.5175940140461964E-2</c:v>
                </c:pt>
                <c:pt idx="17">
                  <c:v>9.8000976705729607E-3</c:v>
                </c:pt>
                <c:pt idx="18">
                  <c:v>3.2186212632081116E-3</c:v>
                </c:pt>
                <c:pt idx="19">
                  <c:v>5.8586226515143015E-4</c:v>
                </c:pt>
                <c:pt idx="20">
                  <c:v>1.3054977572837884E-4</c:v>
                </c:pt>
                <c:pt idx="21">
                  <c:v>4.8351807753212458E-6</c:v>
                </c:pt>
                <c:pt idx="22">
                  <c:v>6.4469025051051279E-6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Sheet1!$AL$101:$AL$149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2"/>
          <c:order val="2"/>
          <c:tx>
            <c:v>10% reduced lignin, dp 12.5 mm</c:v>
          </c:tx>
          <c:marker>
            <c:symbol val="none"/>
          </c:marker>
          <c:xVal>
            <c:numRef>
              <c:f>Sheet1!$AQ$242:$AQ$291</c:f>
              <c:numCache>
                <c:formatCode>General</c:formatCode>
                <c:ptCount val="50"/>
                <c:pt idx="0">
                  <c:v>2.278406485589147</c:v>
                </c:pt>
                <c:pt idx="1">
                  <c:v>0.28835624938552962</c:v>
                </c:pt>
                <c:pt idx="2">
                  <c:v>0.33027669321986775</c:v>
                </c:pt>
                <c:pt idx="3">
                  <c:v>0.4280058279998647</c:v>
                </c:pt>
                <c:pt idx="4">
                  <c:v>0.49358170045249206</c:v>
                </c:pt>
                <c:pt idx="5">
                  <c:v>0.2167368035935035</c:v>
                </c:pt>
                <c:pt idx="6">
                  <c:v>0.21803361256502315</c:v>
                </c:pt>
                <c:pt idx="7">
                  <c:v>0.18719724717041197</c:v>
                </c:pt>
                <c:pt idx="8">
                  <c:v>0.13898313006786969</c:v>
                </c:pt>
                <c:pt idx="9">
                  <c:v>0.10086670615397635</c:v>
                </c:pt>
                <c:pt idx="10">
                  <c:v>7.2912049744299684E-2</c:v>
                </c:pt>
                <c:pt idx="11">
                  <c:v>5.4794641979328054E-2</c:v>
                </c:pt>
                <c:pt idx="12">
                  <c:v>4.1875116850296226E-2</c:v>
                </c:pt>
                <c:pt idx="13">
                  <c:v>2.8288247922482308E-2</c:v>
                </c:pt>
                <c:pt idx="14">
                  <c:v>6.2510778415125774E-3</c:v>
                </c:pt>
                <c:pt idx="15">
                  <c:v>1.1668893534240315E-3</c:v>
                </c:pt>
                <c:pt idx="16">
                  <c:v>5.5282233531172751E-4</c:v>
                </c:pt>
                <c:pt idx="17">
                  <c:v>1.1443251946561636E-4</c:v>
                </c:pt>
                <c:pt idx="18">
                  <c:v>5.3992895501988847E-5</c:v>
                </c:pt>
                <c:pt idx="19">
                  <c:v>5.6410396919670033E-6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Sheet1!$AL$242:$AL$291</c:f>
              <c:numCache>
                <c:formatCode>General</c:formatCode>
                <c:ptCount val="50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  <c:pt idx="49">
                  <c:v>61.443565</c:v>
                </c:pt>
              </c:numCache>
            </c:numRef>
          </c:yVal>
          <c:smooth val="1"/>
        </c:ser>
        <c:ser>
          <c:idx val="3"/>
          <c:order val="3"/>
          <c:tx>
            <c:v>low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Sheet1!$BD$4:$BE$4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Sheet1!$BF$4:$BG$4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yVal>
          <c:smooth val="1"/>
        </c:ser>
        <c:ser>
          <c:idx val="4"/>
          <c:order val="4"/>
          <c:tx>
            <c:v>upper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Sheet1!$BD$5:$BE$5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Sheet1!$BF$5:$BG$5</c:f>
              <c:numCache>
                <c:formatCode>General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yVal>
          <c:smooth val="1"/>
        </c:ser>
        <c:ser>
          <c:idx val="5"/>
          <c:order val="5"/>
          <c:tx>
            <c:v>liquor</c:v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xVal>
            <c:numRef>
              <c:f>Sheet1!$BD$6:$BE$6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Sheet1!$BF$6:$BG$6</c:f>
              <c:numCache>
                <c:formatCode>General</c:formatCode>
                <c:ptCount val="2"/>
                <c:pt idx="0">
                  <c:v>6.7</c:v>
                </c:pt>
                <c:pt idx="1">
                  <c:v>6.7</c:v>
                </c:pt>
              </c:numCache>
            </c:numRef>
          </c:yVal>
          <c:smooth val="1"/>
        </c:ser>
        <c:ser>
          <c:idx val="6"/>
          <c:order val="6"/>
          <c:tx>
            <c:v>low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Sheet1!$BD$7:$BE$7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Sheet1!$BF$7:$BG$7</c:f>
              <c:numCache>
                <c:formatCode>General</c:formatCode>
                <c:ptCount val="2"/>
                <c:pt idx="0">
                  <c:v>10.5</c:v>
                </c:pt>
                <c:pt idx="1">
                  <c:v>10.5</c:v>
                </c:pt>
              </c:numCache>
            </c:numRef>
          </c:yVal>
          <c:smooth val="1"/>
        </c:ser>
        <c:ser>
          <c:idx val="7"/>
          <c:order val="7"/>
          <c:tx>
            <c:v>upper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Sheet1!$BD$8:$BE$8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Sheet1!$BF$8:$BG$8</c:f>
              <c:numCache>
                <c:formatCode>General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71072"/>
        <c:axId val="78459264"/>
      </c:scatterChart>
      <c:valAx>
        <c:axId val="78371072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Carbon</a:t>
                </a:r>
                <a:r>
                  <a:rPr lang="en-US" sz="1400" baseline="0"/>
                  <a:t> conversion (kgC/s/m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78459264"/>
        <c:crosses val="autoZero"/>
        <c:crossBetween val="midCat"/>
      </c:valAx>
      <c:valAx>
        <c:axId val="78459264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78371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Base Case</c:v>
          </c:tx>
          <c:marker>
            <c:symbol val="none"/>
          </c:marker>
          <c:xVal>
            <c:numRef>
              <c:f>Sheet1!$AT$29:$AT$78</c:f>
              <c:numCache>
                <c:formatCode>General</c:formatCode>
                <c:ptCount val="50"/>
                <c:pt idx="0">
                  <c:v>1.2792470011805901</c:v>
                </c:pt>
                <c:pt idx="1">
                  <c:v>0.37784731478452038</c:v>
                </c:pt>
                <c:pt idx="2">
                  <c:v>0.45082258512940149</c:v>
                </c:pt>
                <c:pt idx="3">
                  <c:v>0.56315305107719693</c:v>
                </c:pt>
                <c:pt idx="4">
                  <c:v>0.70391448176935345</c:v>
                </c:pt>
                <c:pt idx="5">
                  <c:v>0.47809987219015787</c:v>
                </c:pt>
                <c:pt idx="6">
                  <c:v>0.48809618786289055</c:v>
                </c:pt>
                <c:pt idx="7">
                  <c:v>0.4396581527191849</c:v>
                </c:pt>
                <c:pt idx="8">
                  <c:v>0.43312225100047835</c:v>
                </c:pt>
                <c:pt idx="9">
                  <c:v>0.39309133253552858</c:v>
                </c:pt>
                <c:pt idx="10">
                  <c:v>0.33682728587016242</c:v>
                </c:pt>
                <c:pt idx="11">
                  <c:v>0.28831515038205979</c:v>
                </c:pt>
                <c:pt idx="12">
                  <c:v>0.25277942532218439</c:v>
                </c:pt>
                <c:pt idx="13">
                  <c:v>0.27274712628857661</c:v>
                </c:pt>
                <c:pt idx="14">
                  <c:v>0.13439374134704815</c:v>
                </c:pt>
                <c:pt idx="15">
                  <c:v>6.9108377266287754E-2</c:v>
                </c:pt>
                <c:pt idx="16">
                  <c:v>4.7714369754332464E-2</c:v>
                </c:pt>
                <c:pt idx="17">
                  <c:v>1.7254328692100786E-2</c:v>
                </c:pt>
                <c:pt idx="18">
                  <c:v>6.3123335890608754E-3</c:v>
                </c:pt>
                <c:pt idx="19">
                  <c:v>2.1145840216744882E-3</c:v>
                </c:pt>
                <c:pt idx="20">
                  <c:v>6.0278538422732942E-4</c:v>
                </c:pt>
                <c:pt idx="21">
                  <c:v>2.1838899835200957E-4</c:v>
                </c:pt>
                <c:pt idx="22">
                  <c:v>5.8827985359084289E-5</c:v>
                </c:pt>
                <c:pt idx="23">
                  <c:v>1.934070751531544E-5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8.0586281313814099E-7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Sheet1!$AL$29:$AL$77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1"/>
          <c:order val="1"/>
          <c:tx>
            <c:v>20% reduced lignin</c:v>
          </c:tx>
          <c:marker>
            <c:symbol val="none"/>
          </c:marker>
          <c:xVal>
            <c:numRef>
              <c:f>Sheet1!$AT$170:$AT$219</c:f>
              <c:numCache>
                <c:formatCode>General</c:formatCode>
                <c:ptCount val="50"/>
                <c:pt idx="0">
                  <c:v>1.0403802063816328</c:v>
                </c:pt>
                <c:pt idx="1">
                  <c:v>0.23260424238419353</c:v>
                </c:pt>
                <c:pt idx="2">
                  <c:v>0.22388982234739968</c:v>
                </c:pt>
                <c:pt idx="3">
                  <c:v>0.25703397356447633</c:v>
                </c:pt>
                <c:pt idx="4">
                  <c:v>0.29721453294168354</c:v>
                </c:pt>
                <c:pt idx="5">
                  <c:v>0.2164837626701781</c:v>
                </c:pt>
                <c:pt idx="6">
                  <c:v>0.18859461441447978</c:v>
                </c:pt>
                <c:pt idx="7">
                  <c:v>0.15538256353226076</c:v>
                </c:pt>
                <c:pt idx="8">
                  <c:v>0.15558632160695485</c:v>
                </c:pt>
                <c:pt idx="9">
                  <c:v>0.14812415132504103</c:v>
                </c:pt>
                <c:pt idx="10">
                  <c:v>0.1305602519449498</c:v>
                </c:pt>
                <c:pt idx="11">
                  <c:v>0.10917426460988995</c:v>
                </c:pt>
                <c:pt idx="12">
                  <c:v>9.1371290607492564E-2</c:v>
                </c:pt>
                <c:pt idx="13">
                  <c:v>7.3166014453978689E-2</c:v>
                </c:pt>
                <c:pt idx="14">
                  <c:v>4.1994317055441786E-2</c:v>
                </c:pt>
                <c:pt idx="15">
                  <c:v>3.0997513107358682E-2</c:v>
                </c:pt>
                <c:pt idx="16">
                  <c:v>2.5657080920779559E-2</c:v>
                </c:pt>
                <c:pt idx="17">
                  <c:v>9.4914522131410526E-3</c:v>
                </c:pt>
                <c:pt idx="18">
                  <c:v>3.7182570126295012E-3</c:v>
                </c:pt>
                <c:pt idx="19">
                  <c:v>9.7025882701832448E-4</c:v>
                </c:pt>
                <c:pt idx="20">
                  <c:v>6.2857299424774998E-5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Sheet1!$AL$170:$AL$219</c:f>
              <c:numCache>
                <c:formatCode>General</c:formatCode>
                <c:ptCount val="50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  <c:pt idx="49">
                  <c:v>61.443565</c:v>
                </c:pt>
              </c:numCache>
            </c:numRef>
          </c:yVal>
          <c:smooth val="1"/>
        </c:ser>
        <c:ser>
          <c:idx val="2"/>
          <c:order val="2"/>
          <c:tx>
            <c:v>20% reduced lignin, dp 23.0mm</c:v>
          </c:tx>
          <c:marker>
            <c:symbol val="none"/>
          </c:marker>
          <c:xVal>
            <c:numRef>
              <c:f>Sheet1!$AT$308:$AT$357</c:f>
              <c:numCache>
                <c:formatCode>General</c:formatCode>
                <c:ptCount val="50"/>
                <c:pt idx="0">
                  <c:v>2.4913720228381711</c:v>
                </c:pt>
                <c:pt idx="1">
                  <c:v>0.18327657372919468</c:v>
                </c:pt>
                <c:pt idx="2">
                  <c:v>0.20508016326793752</c:v>
                </c:pt>
                <c:pt idx="3">
                  <c:v>0.23637648621249316</c:v>
                </c:pt>
                <c:pt idx="4">
                  <c:v>0.13542132556480949</c:v>
                </c:pt>
                <c:pt idx="5">
                  <c:v>3.6057525711053057E-2</c:v>
                </c:pt>
                <c:pt idx="6">
                  <c:v>4.331193765840255E-2</c:v>
                </c:pt>
                <c:pt idx="7">
                  <c:v>4.347149862398815E-2</c:v>
                </c:pt>
                <c:pt idx="8">
                  <c:v>3.153180015246923E-2</c:v>
                </c:pt>
                <c:pt idx="9">
                  <c:v>2.0123216523424442E-2</c:v>
                </c:pt>
                <c:pt idx="10">
                  <c:v>9.7509400389715201E-3</c:v>
                </c:pt>
                <c:pt idx="11">
                  <c:v>2.9333406398228414E-3</c:v>
                </c:pt>
                <c:pt idx="12">
                  <c:v>5.1978235222063893E-4</c:v>
                </c:pt>
                <c:pt idx="13">
                  <c:v>7.816881886108834E-5</c:v>
                </c:pt>
                <c:pt idx="14">
                  <c:v>7.2527653182432899E-6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Sheet1!$AL$308:$AL$357</c:f>
              <c:numCache>
                <c:formatCode>General</c:formatCode>
                <c:ptCount val="50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  <c:pt idx="49">
                  <c:v>61.443565</c:v>
                </c:pt>
              </c:numCache>
            </c:numRef>
          </c:yVal>
          <c:smooth val="1"/>
        </c:ser>
        <c:ser>
          <c:idx val="3"/>
          <c:order val="3"/>
          <c:tx>
            <c:v>low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Sheet1!$BD$4:$BE$4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Sheet1!$BF$4:$BG$4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yVal>
          <c:smooth val="1"/>
        </c:ser>
        <c:ser>
          <c:idx val="4"/>
          <c:order val="4"/>
          <c:tx>
            <c:v>upper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Sheet1!$BD$5:$BE$5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Sheet1!$BF$5:$BG$5</c:f>
              <c:numCache>
                <c:formatCode>General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yVal>
          <c:smooth val="1"/>
        </c:ser>
        <c:ser>
          <c:idx val="5"/>
          <c:order val="5"/>
          <c:tx>
            <c:v>liquor</c:v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xVal>
            <c:numRef>
              <c:f>Sheet1!$BD$6:$BE$6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Sheet1!$BF$6:$BG$6</c:f>
              <c:numCache>
                <c:formatCode>General</c:formatCode>
                <c:ptCount val="2"/>
                <c:pt idx="0">
                  <c:v>6.7</c:v>
                </c:pt>
                <c:pt idx="1">
                  <c:v>6.7</c:v>
                </c:pt>
              </c:numCache>
            </c:numRef>
          </c:yVal>
          <c:smooth val="1"/>
        </c:ser>
        <c:ser>
          <c:idx val="6"/>
          <c:order val="6"/>
          <c:tx>
            <c:v>low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Sheet1!$BD$7:$BE$7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Sheet1!$BF$7:$BG$7</c:f>
              <c:numCache>
                <c:formatCode>General</c:formatCode>
                <c:ptCount val="2"/>
                <c:pt idx="0">
                  <c:v>10.5</c:v>
                </c:pt>
                <c:pt idx="1">
                  <c:v>10.5</c:v>
                </c:pt>
              </c:numCache>
            </c:numRef>
          </c:yVal>
          <c:smooth val="1"/>
        </c:ser>
        <c:ser>
          <c:idx val="7"/>
          <c:order val="7"/>
          <c:tx>
            <c:v>upper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Sheet1!$BD$8:$BE$8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Sheet1!$BF$8:$BG$8</c:f>
              <c:numCache>
                <c:formatCode>General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107392"/>
        <c:axId val="80109568"/>
      </c:scatterChart>
      <c:valAx>
        <c:axId val="80107392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Carbon</a:t>
                </a:r>
                <a:r>
                  <a:rPr lang="en-US" sz="1400" baseline="0"/>
                  <a:t> loading (kgC/s/m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80109568"/>
        <c:crosses val="autoZero"/>
        <c:crossBetween val="midCat"/>
      </c:valAx>
      <c:valAx>
        <c:axId val="80109568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80107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Base Case</c:v>
          </c:tx>
          <c:marker>
            <c:symbol val="none"/>
          </c:marker>
          <c:xVal>
            <c:numRef>
              <c:f>Sheet1!$AQ$29:$AQ$78</c:f>
              <c:numCache>
                <c:formatCode>General</c:formatCode>
                <c:ptCount val="50"/>
                <c:pt idx="0">
                  <c:v>2.4116495622146741</c:v>
                </c:pt>
                <c:pt idx="1">
                  <c:v>0.30878164824732901</c:v>
                </c:pt>
                <c:pt idx="2">
                  <c:v>0.31870610562452401</c:v>
                </c:pt>
                <c:pt idx="3">
                  <c:v>0.34664027734574582</c:v>
                </c:pt>
                <c:pt idx="4">
                  <c:v>0.38439364818418797</c:v>
                </c:pt>
                <c:pt idx="5">
                  <c:v>0.31247249993150172</c:v>
                </c:pt>
                <c:pt idx="6">
                  <c:v>0.3824652169182976</c:v>
                </c:pt>
                <c:pt idx="7">
                  <c:v>0.40638243862342416</c:v>
                </c:pt>
                <c:pt idx="8">
                  <c:v>0.42374684303242927</c:v>
                </c:pt>
                <c:pt idx="9">
                  <c:v>0.38940531305780868</c:v>
                </c:pt>
                <c:pt idx="10">
                  <c:v>0.3366991536828734</c:v>
                </c:pt>
                <c:pt idx="11">
                  <c:v>0.28787837273733891</c:v>
                </c:pt>
                <c:pt idx="12">
                  <c:v>0.25277942532218439</c:v>
                </c:pt>
                <c:pt idx="13">
                  <c:v>0.27264397568224447</c:v>
                </c:pt>
                <c:pt idx="14">
                  <c:v>0.13439374134704815</c:v>
                </c:pt>
                <c:pt idx="15">
                  <c:v>6.9108377266287754E-2</c:v>
                </c:pt>
                <c:pt idx="16">
                  <c:v>4.7714369754332471E-2</c:v>
                </c:pt>
                <c:pt idx="17">
                  <c:v>1.7254328692100786E-2</c:v>
                </c:pt>
                <c:pt idx="18">
                  <c:v>6.3123335890608763E-3</c:v>
                </c:pt>
                <c:pt idx="19">
                  <c:v>2.1145840216744882E-3</c:v>
                </c:pt>
                <c:pt idx="20">
                  <c:v>6.0278538422732942E-4</c:v>
                </c:pt>
                <c:pt idx="21">
                  <c:v>2.1838899835200957E-4</c:v>
                </c:pt>
                <c:pt idx="22">
                  <c:v>5.8827985359084289E-5</c:v>
                </c:pt>
                <c:pt idx="23">
                  <c:v>1.934070751531544E-5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8.0586281313814099E-7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Sheet1!$AL$29:$AL$77</c:f>
              <c:numCache>
                <c:formatCode>General</c:formatCode>
                <c:ptCount val="49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</c:numCache>
            </c:numRef>
          </c:yVal>
          <c:smooth val="1"/>
        </c:ser>
        <c:ser>
          <c:idx val="1"/>
          <c:order val="1"/>
          <c:tx>
            <c:v>20% reduced lignin</c:v>
          </c:tx>
          <c:marker>
            <c:symbol val="none"/>
          </c:marker>
          <c:xVal>
            <c:numRef>
              <c:f>Sheet1!$AQ$170:$AQ$219</c:f>
              <c:numCache>
                <c:formatCode>General</c:formatCode>
                <c:ptCount val="50"/>
                <c:pt idx="0">
                  <c:v>2.479307440940282</c:v>
                </c:pt>
                <c:pt idx="1">
                  <c:v>0.22551667894264354</c:v>
                </c:pt>
                <c:pt idx="2">
                  <c:v>0.21340956801689084</c:v>
                </c:pt>
                <c:pt idx="3">
                  <c:v>0.23485018204440955</c:v>
                </c:pt>
                <c:pt idx="4">
                  <c:v>0.26195478300111597</c:v>
                </c:pt>
                <c:pt idx="5">
                  <c:v>0.19185659510067646</c:v>
                </c:pt>
                <c:pt idx="6">
                  <c:v>0.18261107820501976</c:v>
                </c:pt>
                <c:pt idx="7">
                  <c:v>0.15498446698175933</c:v>
                </c:pt>
                <c:pt idx="8">
                  <c:v>0.1551567967275522</c:v>
                </c:pt>
                <c:pt idx="9">
                  <c:v>0.14786063397278604</c:v>
                </c:pt>
                <c:pt idx="10">
                  <c:v>0.13055864021932356</c:v>
                </c:pt>
                <c:pt idx="11">
                  <c:v>0.10916137080487975</c:v>
                </c:pt>
                <c:pt idx="12">
                  <c:v>9.1371290607492578E-2</c:v>
                </c:pt>
                <c:pt idx="13">
                  <c:v>7.3166014453978689E-2</c:v>
                </c:pt>
                <c:pt idx="14">
                  <c:v>4.1994317055441786E-2</c:v>
                </c:pt>
                <c:pt idx="15">
                  <c:v>3.0997513107358678E-2</c:v>
                </c:pt>
                <c:pt idx="16">
                  <c:v>2.5657080920779559E-2</c:v>
                </c:pt>
                <c:pt idx="17">
                  <c:v>9.4914522131410509E-3</c:v>
                </c:pt>
                <c:pt idx="18">
                  <c:v>3.7182570126295016E-3</c:v>
                </c:pt>
                <c:pt idx="19">
                  <c:v>9.7025882701832458E-4</c:v>
                </c:pt>
                <c:pt idx="20">
                  <c:v>6.2857299424774998E-5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Sheet1!$AL$170:$AL$219</c:f>
              <c:numCache>
                <c:formatCode>General</c:formatCode>
                <c:ptCount val="50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  <c:pt idx="49">
                  <c:v>61.443565</c:v>
                </c:pt>
              </c:numCache>
            </c:numRef>
          </c:yVal>
          <c:smooth val="1"/>
        </c:ser>
        <c:ser>
          <c:idx val="2"/>
          <c:order val="2"/>
          <c:tx>
            <c:v>20% reduced lignin, dp 23.0 mm</c:v>
          </c:tx>
          <c:marker>
            <c:symbol val="none"/>
          </c:marker>
          <c:xVal>
            <c:numRef>
              <c:f>Sheet1!$AQ$308:$AQ$357</c:f>
              <c:numCache>
                <c:formatCode>General</c:formatCode>
                <c:ptCount val="50"/>
                <c:pt idx="0">
                  <c:v>2.5358339276576372</c:v>
                </c:pt>
                <c:pt idx="1">
                  <c:v>0.16599484570144718</c:v>
                </c:pt>
                <c:pt idx="2">
                  <c:v>0.18542192996240645</c:v>
                </c:pt>
                <c:pt idx="3">
                  <c:v>0.20657003834295268</c:v>
                </c:pt>
                <c:pt idx="4">
                  <c:v>0.12392084809070794</c:v>
                </c:pt>
                <c:pt idx="5">
                  <c:v>3.6047049494482265E-2</c:v>
                </c:pt>
                <c:pt idx="6">
                  <c:v>4.331193765840255E-2</c:v>
                </c:pt>
                <c:pt idx="7">
                  <c:v>4.347149862398815E-2</c:v>
                </c:pt>
                <c:pt idx="8">
                  <c:v>3.153180015246923E-2</c:v>
                </c:pt>
                <c:pt idx="9">
                  <c:v>2.0123216523424442E-2</c:v>
                </c:pt>
                <c:pt idx="10">
                  <c:v>9.7509400389715201E-3</c:v>
                </c:pt>
                <c:pt idx="11">
                  <c:v>2.9333406398228414E-3</c:v>
                </c:pt>
                <c:pt idx="12">
                  <c:v>5.1978235222063893E-4</c:v>
                </c:pt>
                <c:pt idx="13">
                  <c:v>7.8168818861088326E-5</c:v>
                </c:pt>
                <c:pt idx="14">
                  <c:v>7.2527653182432891E-6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Sheet1!$AL$308:$AL$357</c:f>
              <c:numCache>
                <c:formatCode>General</c:formatCode>
                <c:ptCount val="50"/>
                <c:pt idx="0">
                  <c:v>0.63920250000000001</c:v>
                </c:pt>
                <c:pt idx="1">
                  <c:v>1.8801079999999999</c:v>
                </c:pt>
                <c:pt idx="2">
                  <c:v>3.1210135000000001</c:v>
                </c:pt>
                <c:pt idx="3">
                  <c:v>4.3619190000000003</c:v>
                </c:pt>
                <c:pt idx="4">
                  <c:v>5.6028245000000005</c:v>
                </c:pt>
                <c:pt idx="5">
                  <c:v>6.8437300000000008</c:v>
                </c:pt>
                <c:pt idx="6">
                  <c:v>8.084635500000001</c:v>
                </c:pt>
                <c:pt idx="7">
                  <c:v>9.3255404999999989</c:v>
                </c:pt>
                <c:pt idx="8">
                  <c:v>10.566445999999999</c:v>
                </c:pt>
                <c:pt idx="9">
                  <c:v>11.807351499999999</c:v>
                </c:pt>
                <c:pt idx="10">
                  <c:v>13.048257</c:v>
                </c:pt>
                <c:pt idx="11">
                  <c:v>14.289163</c:v>
                </c:pt>
                <c:pt idx="12">
                  <c:v>15.530068</c:v>
                </c:pt>
                <c:pt idx="13">
                  <c:v>16.770972</c:v>
                </c:pt>
                <c:pt idx="14">
                  <c:v>18.011876999999998</c:v>
                </c:pt>
                <c:pt idx="15">
                  <c:v>19.252783000000001</c:v>
                </c:pt>
                <c:pt idx="16">
                  <c:v>20.493688499999998</c:v>
                </c:pt>
                <c:pt idx="17">
                  <c:v>21.734594000000001</c:v>
                </c:pt>
                <c:pt idx="18">
                  <c:v>22.975498999999999</c:v>
                </c:pt>
                <c:pt idx="19">
                  <c:v>24.216403999999997</c:v>
                </c:pt>
                <c:pt idx="20">
                  <c:v>25.45731</c:v>
                </c:pt>
                <c:pt idx="21">
                  <c:v>26.6982155</c:v>
                </c:pt>
                <c:pt idx="22">
                  <c:v>27.939121</c:v>
                </c:pt>
                <c:pt idx="23">
                  <c:v>29.180027000000003</c:v>
                </c:pt>
                <c:pt idx="24">
                  <c:v>30.420932000000001</c:v>
                </c:pt>
                <c:pt idx="25">
                  <c:v>31.661837500000001</c:v>
                </c:pt>
                <c:pt idx="26">
                  <c:v>32.902742000000003</c:v>
                </c:pt>
                <c:pt idx="27">
                  <c:v>34.143646000000004</c:v>
                </c:pt>
                <c:pt idx="28">
                  <c:v>35.384551999999999</c:v>
                </c:pt>
                <c:pt idx="29">
                  <c:v>36.625457999999995</c:v>
                </c:pt>
                <c:pt idx="30">
                  <c:v>37.866363499999999</c:v>
                </c:pt>
                <c:pt idx="31">
                  <c:v>39.107269000000002</c:v>
                </c:pt>
                <c:pt idx="32">
                  <c:v>40.348174999999998</c:v>
                </c:pt>
                <c:pt idx="33">
                  <c:v>41.589081</c:v>
                </c:pt>
                <c:pt idx="34">
                  <c:v>42.829986500000004</c:v>
                </c:pt>
                <c:pt idx="35">
                  <c:v>44.070892000000001</c:v>
                </c:pt>
                <c:pt idx="36">
                  <c:v>45.311797999999996</c:v>
                </c:pt>
                <c:pt idx="37">
                  <c:v>46.552701999999996</c:v>
                </c:pt>
                <c:pt idx="38">
                  <c:v>47.793605999999997</c:v>
                </c:pt>
                <c:pt idx="39">
                  <c:v>49.034511500000001</c:v>
                </c:pt>
                <c:pt idx="40">
                  <c:v>50.275417000000004</c:v>
                </c:pt>
                <c:pt idx="41">
                  <c:v>51.516323</c:v>
                </c:pt>
                <c:pt idx="42">
                  <c:v>52.757228999999995</c:v>
                </c:pt>
                <c:pt idx="43">
                  <c:v>53.998134499999999</c:v>
                </c:pt>
                <c:pt idx="44">
                  <c:v>55.239040000000003</c:v>
                </c:pt>
                <c:pt idx="45">
                  <c:v>56.479945999999998</c:v>
                </c:pt>
                <c:pt idx="46">
                  <c:v>57.720852000000001</c:v>
                </c:pt>
                <c:pt idx="47">
                  <c:v>58.961758000000003</c:v>
                </c:pt>
                <c:pt idx="48">
                  <c:v>60.202661500000005</c:v>
                </c:pt>
                <c:pt idx="49">
                  <c:v>61.443565</c:v>
                </c:pt>
              </c:numCache>
            </c:numRef>
          </c:yVal>
          <c:smooth val="1"/>
        </c:ser>
        <c:ser>
          <c:idx val="3"/>
          <c:order val="3"/>
          <c:tx>
            <c:v>low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Sheet1!$BD$4:$BE$4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Sheet1!$BF$4:$BG$4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yVal>
          <c:smooth val="1"/>
        </c:ser>
        <c:ser>
          <c:idx val="4"/>
          <c:order val="4"/>
          <c:tx>
            <c:v>upper sec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Sheet1!$BD$5:$BE$5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Sheet1!$BF$5:$BG$5</c:f>
              <c:numCache>
                <c:formatCode>General</c:formatCode>
                <c:ptCount val="2"/>
                <c:pt idx="0">
                  <c:v>2.9</c:v>
                </c:pt>
                <c:pt idx="1">
                  <c:v>2.9</c:v>
                </c:pt>
              </c:numCache>
            </c:numRef>
          </c:yVal>
          <c:smooth val="1"/>
        </c:ser>
        <c:ser>
          <c:idx val="5"/>
          <c:order val="5"/>
          <c:tx>
            <c:v>liquor</c:v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xVal>
            <c:numRef>
              <c:f>Sheet1!$BD$6:$BE$6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Sheet1!$BF$6:$BG$6</c:f>
              <c:numCache>
                <c:formatCode>General</c:formatCode>
                <c:ptCount val="2"/>
                <c:pt idx="0">
                  <c:v>6.7</c:v>
                </c:pt>
                <c:pt idx="1">
                  <c:v>6.7</c:v>
                </c:pt>
              </c:numCache>
            </c:numRef>
          </c:yVal>
          <c:smooth val="1"/>
        </c:ser>
        <c:ser>
          <c:idx val="6"/>
          <c:order val="6"/>
          <c:tx>
            <c:v>low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Sheet1!$BD$7:$BE$7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Sheet1!$BF$7:$BG$7</c:f>
              <c:numCache>
                <c:formatCode>General</c:formatCode>
                <c:ptCount val="2"/>
                <c:pt idx="0">
                  <c:v>10.5</c:v>
                </c:pt>
                <c:pt idx="1">
                  <c:v>10.5</c:v>
                </c:pt>
              </c:numCache>
            </c:numRef>
          </c:yVal>
          <c:smooth val="1"/>
        </c:ser>
        <c:ser>
          <c:idx val="7"/>
          <c:order val="7"/>
          <c:tx>
            <c:v>upper tert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Sheet1!$BD$8:$BE$8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xVal>
          <c:yVal>
            <c:numRef>
              <c:f>Sheet1!$BF$8:$BG$8</c:f>
              <c:numCache>
                <c:formatCode>General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184832"/>
        <c:axId val="80186752"/>
      </c:scatterChart>
      <c:valAx>
        <c:axId val="80184832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Carbon</a:t>
                </a:r>
                <a:r>
                  <a:rPr lang="en-US" sz="1400" baseline="0"/>
                  <a:t> conversion (kgC/s/m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80186752"/>
        <c:crosses val="autoZero"/>
        <c:crossBetween val="midCat"/>
      </c:valAx>
      <c:valAx>
        <c:axId val="80186752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FI"/>
          </a:p>
        </c:txPr>
        <c:crossAx val="80184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32500A9-61E3-4A62-998B-4E4763BA118D}" type="datetimeFigureOut">
              <a:rPr lang="en-US"/>
              <a:pPr>
                <a:defRPr/>
              </a:pPr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0AC40F5-1DB5-4768-9AFC-E5B6E95D6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816643-F6EA-4CD4-AC5F-DC5E10C0269A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338CEC-81C4-436C-8796-4E810414D4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19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spect="1" noChangeArrowheads="1"/>
          </p:cNvSpPr>
          <p:nvPr/>
        </p:nvSpPr>
        <p:spPr bwMode="auto">
          <a:xfrm>
            <a:off x="-8893175" y="2143125"/>
            <a:ext cx="12141200" cy="28257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" name="AutoShape 125"/>
          <p:cNvSpPr>
            <a:spLocks noChangeAspect="1" noChangeArrowheads="1"/>
          </p:cNvSpPr>
          <p:nvPr/>
        </p:nvSpPr>
        <p:spPr bwMode="auto">
          <a:xfrm>
            <a:off x="0" y="0"/>
            <a:ext cx="9180513" cy="213677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5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04775" y="6262688"/>
            <a:ext cx="58738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111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159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2750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175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6223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913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8239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928688" y="6262688"/>
            <a:ext cx="49212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025525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11303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23666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1331913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436688" y="6262688"/>
            <a:ext cx="49212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5430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1638300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743075" y="6262688"/>
            <a:ext cx="49213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18494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194468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510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>
            <a:off x="21558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2251075" y="6262688"/>
            <a:ext cx="58738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23574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24622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auto">
          <a:xfrm>
            <a:off x="2557463" y="6262688"/>
            <a:ext cx="58737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 userDrawn="1"/>
        </p:nvSpPr>
        <p:spPr bwMode="auto">
          <a:xfrm>
            <a:off x="26638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 userDrawn="1"/>
        </p:nvSpPr>
        <p:spPr bwMode="auto">
          <a:xfrm>
            <a:off x="27686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auto">
          <a:xfrm>
            <a:off x="286543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 userDrawn="1"/>
        </p:nvSpPr>
        <p:spPr bwMode="auto">
          <a:xfrm>
            <a:off x="29702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 userDrawn="1"/>
        </p:nvSpPr>
        <p:spPr bwMode="auto">
          <a:xfrm>
            <a:off x="3074988" y="6262688"/>
            <a:ext cx="49212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 userDrawn="1"/>
        </p:nvSpPr>
        <p:spPr bwMode="auto">
          <a:xfrm>
            <a:off x="3171825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 userDrawn="1"/>
        </p:nvSpPr>
        <p:spPr bwMode="auto">
          <a:xfrm>
            <a:off x="32766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 userDrawn="1"/>
        </p:nvSpPr>
        <p:spPr bwMode="auto">
          <a:xfrm>
            <a:off x="338296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 userDrawn="1"/>
        </p:nvSpPr>
        <p:spPr bwMode="auto">
          <a:xfrm>
            <a:off x="3478213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 userDrawn="1"/>
        </p:nvSpPr>
        <p:spPr bwMode="auto">
          <a:xfrm>
            <a:off x="358298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36893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 userDrawn="1"/>
        </p:nvSpPr>
        <p:spPr bwMode="auto">
          <a:xfrm>
            <a:off x="3784600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 userDrawn="1"/>
        </p:nvSpPr>
        <p:spPr bwMode="auto">
          <a:xfrm>
            <a:off x="3889375" y="6262688"/>
            <a:ext cx="49213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 userDrawn="1"/>
        </p:nvSpPr>
        <p:spPr bwMode="auto">
          <a:xfrm>
            <a:off x="39957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 userDrawn="1"/>
        </p:nvSpPr>
        <p:spPr bwMode="auto">
          <a:xfrm>
            <a:off x="409098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 userDrawn="1"/>
        </p:nvSpPr>
        <p:spPr bwMode="auto">
          <a:xfrm>
            <a:off x="41973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 userDrawn="1"/>
        </p:nvSpPr>
        <p:spPr bwMode="auto">
          <a:xfrm>
            <a:off x="43021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 userDrawn="1"/>
        </p:nvSpPr>
        <p:spPr bwMode="auto">
          <a:xfrm>
            <a:off x="4397375" y="6262688"/>
            <a:ext cx="58738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 userDrawn="1"/>
        </p:nvSpPr>
        <p:spPr bwMode="auto">
          <a:xfrm>
            <a:off x="45037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 userDrawn="1"/>
        </p:nvSpPr>
        <p:spPr bwMode="auto">
          <a:xfrm>
            <a:off x="46085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 userDrawn="1"/>
        </p:nvSpPr>
        <p:spPr bwMode="auto">
          <a:xfrm>
            <a:off x="4703763" y="6262688"/>
            <a:ext cx="58737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 userDrawn="1"/>
        </p:nvSpPr>
        <p:spPr bwMode="auto">
          <a:xfrm>
            <a:off x="48101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 userDrawn="1"/>
        </p:nvSpPr>
        <p:spPr bwMode="auto">
          <a:xfrm>
            <a:off x="49149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 userDrawn="1"/>
        </p:nvSpPr>
        <p:spPr bwMode="auto">
          <a:xfrm>
            <a:off x="501173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 userDrawn="1"/>
        </p:nvSpPr>
        <p:spPr bwMode="auto">
          <a:xfrm>
            <a:off x="51165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 userDrawn="1"/>
        </p:nvSpPr>
        <p:spPr bwMode="auto">
          <a:xfrm>
            <a:off x="5221288" y="6262688"/>
            <a:ext cx="49212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 userDrawn="1"/>
        </p:nvSpPr>
        <p:spPr bwMode="auto">
          <a:xfrm>
            <a:off x="5318125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 userDrawn="1"/>
        </p:nvSpPr>
        <p:spPr bwMode="auto">
          <a:xfrm>
            <a:off x="54229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 userDrawn="1"/>
        </p:nvSpPr>
        <p:spPr bwMode="auto">
          <a:xfrm>
            <a:off x="5527675" y="6262688"/>
            <a:ext cx="49213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 userDrawn="1"/>
        </p:nvSpPr>
        <p:spPr bwMode="auto">
          <a:xfrm>
            <a:off x="5624513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 userDrawn="1"/>
        </p:nvSpPr>
        <p:spPr bwMode="auto">
          <a:xfrm>
            <a:off x="572928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 userDrawn="1"/>
        </p:nvSpPr>
        <p:spPr bwMode="auto">
          <a:xfrm>
            <a:off x="58356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930900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6035675" y="6262688"/>
            <a:ext cx="49213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 userDrawn="1"/>
        </p:nvSpPr>
        <p:spPr bwMode="auto">
          <a:xfrm>
            <a:off x="61420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 userDrawn="1"/>
        </p:nvSpPr>
        <p:spPr bwMode="auto">
          <a:xfrm>
            <a:off x="623728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 userDrawn="1"/>
        </p:nvSpPr>
        <p:spPr bwMode="auto">
          <a:xfrm>
            <a:off x="63436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 userDrawn="1"/>
        </p:nvSpPr>
        <p:spPr bwMode="auto">
          <a:xfrm>
            <a:off x="64484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6543675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66500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 userDrawn="1"/>
        </p:nvSpPr>
        <p:spPr bwMode="auto">
          <a:xfrm>
            <a:off x="67548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 userDrawn="1"/>
        </p:nvSpPr>
        <p:spPr bwMode="auto">
          <a:xfrm>
            <a:off x="6850063" y="6262688"/>
            <a:ext cx="58737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 userDrawn="1"/>
        </p:nvSpPr>
        <p:spPr bwMode="auto">
          <a:xfrm>
            <a:off x="69564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 userDrawn="1"/>
        </p:nvSpPr>
        <p:spPr bwMode="auto">
          <a:xfrm>
            <a:off x="70612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 userDrawn="1"/>
        </p:nvSpPr>
        <p:spPr bwMode="auto">
          <a:xfrm>
            <a:off x="715803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 userDrawn="1"/>
        </p:nvSpPr>
        <p:spPr bwMode="auto">
          <a:xfrm>
            <a:off x="72628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 userDrawn="1"/>
        </p:nvSpPr>
        <p:spPr bwMode="auto">
          <a:xfrm>
            <a:off x="736758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 userDrawn="1"/>
        </p:nvSpPr>
        <p:spPr bwMode="auto">
          <a:xfrm>
            <a:off x="7464425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 userDrawn="1"/>
        </p:nvSpPr>
        <p:spPr bwMode="auto">
          <a:xfrm>
            <a:off x="756920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 userDrawn="1"/>
        </p:nvSpPr>
        <p:spPr bwMode="auto">
          <a:xfrm>
            <a:off x="7673975" y="6262688"/>
            <a:ext cx="49213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 userDrawn="1"/>
        </p:nvSpPr>
        <p:spPr bwMode="auto">
          <a:xfrm>
            <a:off x="7770813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 userDrawn="1"/>
        </p:nvSpPr>
        <p:spPr bwMode="auto">
          <a:xfrm>
            <a:off x="787558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 userDrawn="1"/>
        </p:nvSpPr>
        <p:spPr bwMode="auto">
          <a:xfrm>
            <a:off x="7981950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 userDrawn="1"/>
        </p:nvSpPr>
        <p:spPr bwMode="auto">
          <a:xfrm>
            <a:off x="8077200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 userDrawn="1"/>
        </p:nvSpPr>
        <p:spPr bwMode="auto">
          <a:xfrm>
            <a:off x="8181975" y="6262688"/>
            <a:ext cx="49213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 userDrawn="1"/>
        </p:nvSpPr>
        <p:spPr bwMode="auto">
          <a:xfrm>
            <a:off x="82883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 userDrawn="1"/>
        </p:nvSpPr>
        <p:spPr bwMode="auto">
          <a:xfrm>
            <a:off x="8383588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 userDrawn="1"/>
        </p:nvSpPr>
        <p:spPr bwMode="auto">
          <a:xfrm>
            <a:off x="8488363" y="6262688"/>
            <a:ext cx="49212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 userDrawn="1"/>
        </p:nvSpPr>
        <p:spPr bwMode="auto">
          <a:xfrm>
            <a:off x="85947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 userDrawn="1"/>
        </p:nvSpPr>
        <p:spPr bwMode="auto">
          <a:xfrm>
            <a:off x="8689975" y="6262688"/>
            <a:ext cx="57150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 userDrawn="1"/>
        </p:nvSpPr>
        <p:spPr bwMode="auto">
          <a:xfrm>
            <a:off x="8796338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 userDrawn="1"/>
        </p:nvSpPr>
        <p:spPr bwMode="auto">
          <a:xfrm>
            <a:off x="8901113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 userDrawn="1"/>
        </p:nvSpPr>
        <p:spPr bwMode="auto">
          <a:xfrm>
            <a:off x="8996363" y="6262688"/>
            <a:ext cx="58737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 userDrawn="1"/>
        </p:nvSpPr>
        <p:spPr bwMode="auto">
          <a:xfrm>
            <a:off x="9102725" y="6262688"/>
            <a:ext cx="47625" cy="49212"/>
          </a:xfrm>
          <a:prstGeom prst="rect">
            <a:avLst/>
          </a:prstGeom>
          <a:solidFill>
            <a:srgbClr val="BED1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pic>
        <p:nvPicPr>
          <p:cNvPr id="97" name="Kuva 102" descr="power_point_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AutoShape 2"/>
          <p:cNvSpPr>
            <a:spLocks noChangeAspect="1" noChangeArrowheads="1"/>
          </p:cNvSpPr>
          <p:nvPr/>
        </p:nvSpPr>
        <p:spPr bwMode="auto">
          <a:xfrm>
            <a:off x="-17463" y="-17463"/>
            <a:ext cx="9178926" cy="2136776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9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2786063" y="6356350"/>
            <a:ext cx="3643312" cy="365125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Soodakattilapäivä                             29.10.2009</a:t>
            </a:r>
            <a:endParaRPr lang="en-GB"/>
          </a:p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044B-7A0A-4E58-B973-DB2AA2EA7396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9B6F-8F7C-445E-A2F7-971FC3CDEE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1084-A9F2-4347-AE50-42551FC2C187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4201-F329-45D8-B2D6-20592CFF44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0" y="2857500"/>
            <a:ext cx="9169400" cy="40005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fi-FI"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E450-AE14-4A65-A2FB-774826963E90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44E8-985B-43CF-8118-005E916AB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84FF-C0AD-4634-8E71-14080EAB1EEC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A732-7DC7-44CE-98A1-F55A355378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0AFB-28A1-414B-8B1C-B0A2ADA641E5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B63A-24A8-46CC-8CBD-DA331498D1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FFD3-581E-4FB1-A55D-AA360AD16EA8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9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FDD9-F463-4B44-8F44-F066029CA4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99C2-57FF-4E9C-8622-3C686E4BE072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EB34-051D-4E93-BA6D-586A5986F2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41D9-05F9-4D99-9106-EACFEB1F577B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FA17-62B2-4ACC-AF58-8A9FEAD852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8337-B112-4291-B727-F14567CC9A22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EFF5-9A94-4BE8-A1A8-2B7FB977E1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power_point_template2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916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A7BE-5851-434A-B6F7-A270ED0B40CA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C726-5063-4DC8-B609-5DE0191BEE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1E5847-B60A-4FDD-852E-ABACA596F7AE}" type="datetimeFigureOut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11EE2-3EF2-4ED4-BC3B-47C2607D03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ED14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ED142"/>
        </a:buClr>
        <a:buSzPct val="10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ED14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ED14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ED14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CFD Modeling of Reduced Lignin Black Liquor Combustion</a:t>
            </a:r>
            <a:br>
              <a:rPr lang="en-US" dirty="0" smtClean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Markus Engblom, Niko DeMartini, 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Åbo Akademi </a:t>
            </a:r>
            <a:br>
              <a:rPr lang="en-US" sz="2800" dirty="0" smtClean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87624" y="5445224"/>
            <a:ext cx="7056784" cy="694928"/>
          </a:xfrm>
        </p:spPr>
        <p:txBody>
          <a:bodyPr/>
          <a:lstStyle/>
          <a:p>
            <a:r>
              <a:rPr lang="fi-FI" sz="2400" dirty="0" smtClean="0"/>
              <a:t>Soodakattilapäivä</a:t>
            </a:r>
            <a:br>
              <a:rPr lang="fi-FI" sz="2400" dirty="0" smtClean="0"/>
            </a:br>
            <a:r>
              <a:rPr lang="fi-FI" sz="2400" dirty="0" smtClean="0"/>
              <a:t>30.01.2014</a:t>
            </a:r>
            <a:endParaRPr lang="fi-FI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CFD results</a:t>
            </a:r>
            <a:endParaRPr lang="fi-FI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100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Wisa</a:t>
            </a:r>
            <a:r>
              <a:rPr lang="fi-FI" sz="4000" dirty="0" smtClean="0"/>
              <a:t> </a:t>
            </a:r>
            <a:r>
              <a:rPr lang="fi-FI" sz="4000" dirty="0" err="1" smtClean="0"/>
              <a:t>liquor</a:t>
            </a:r>
            <a:r>
              <a:rPr lang="fi-FI" sz="4000" dirty="0" smtClean="0"/>
              <a:t> gun </a:t>
            </a:r>
            <a:r>
              <a:rPr lang="fi-FI" sz="4000" dirty="0" err="1" smtClean="0"/>
              <a:t>locations</a:t>
            </a:r>
            <a:endParaRPr lang="fi-FI" sz="4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3972"/>
          <a:stretch/>
        </p:blipFill>
        <p:spPr bwMode="auto">
          <a:xfrm>
            <a:off x="2267744" y="1268760"/>
            <a:ext cx="446512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751" y="5733256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Guns on </a:t>
            </a:r>
            <a:r>
              <a:rPr lang="sv-FI" dirty="0" err="1" smtClean="0"/>
              <a:t>left</a:t>
            </a:r>
            <a:r>
              <a:rPr lang="sv-FI" dirty="0" smtClean="0"/>
              <a:t> and right </a:t>
            </a:r>
            <a:r>
              <a:rPr lang="sv-FI" dirty="0" err="1" smtClean="0"/>
              <a:t>wall</a:t>
            </a:r>
            <a:r>
              <a:rPr lang="sv-FI" dirty="0" smtClean="0"/>
              <a:t>; 5 </a:t>
            </a:r>
            <a:r>
              <a:rPr lang="sv-FI" dirty="0" err="1" smtClean="0"/>
              <a:t>guns/wall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826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9" r="32189"/>
          <a:stretch/>
        </p:blipFill>
        <p:spPr bwMode="auto">
          <a:xfrm>
            <a:off x="5292080" y="1525875"/>
            <a:ext cx="106877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Temperature</a:t>
            </a:r>
            <a:endParaRPr lang="fi-FI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3"/>
          <a:stretch/>
        </p:blipFill>
        <p:spPr bwMode="auto">
          <a:xfrm>
            <a:off x="35496" y="1556792"/>
            <a:ext cx="86449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r="27186"/>
          <a:stretch/>
        </p:blipFill>
        <p:spPr bwMode="auto">
          <a:xfrm>
            <a:off x="827584" y="1525875"/>
            <a:ext cx="162452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28860"/>
          <a:stretch/>
        </p:blipFill>
        <p:spPr bwMode="auto">
          <a:xfrm>
            <a:off x="3779912" y="1525875"/>
            <a:ext cx="1545856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26986"/>
          <a:stretch/>
        </p:blipFill>
        <p:spPr bwMode="auto">
          <a:xfrm>
            <a:off x="6516217" y="1525875"/>
            <a:ext cx="1645941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2189"/>
          <a:stretch/>
        </p:blipFill>
        <p:spPr bwMode="auto">
          <a:xfrm>
            <a:off x="2339752" y="1525875"/>
            <a:ext cx="1079510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r="32789"/>
          <a:stretch/>
        </p:blipFill>
        <p:spPr bwMode="auto">
          <a:xfrm>
            <a:off x="8028384" y="1525875"/>
            <a:ext cx="1026049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59468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T (°C)</a:t>
            </a:r>
            <a:endParaRPr lang="sv-FI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995936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73179" y="54354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Side</a:t>
            </a:r>
            <a:endParaRPr lang="sv-FI" dirty="0" smtClean="0"/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  <p:sp>
        <p:nvSpPr>
          <p:cNvPr id="25" name="TextBox 24"/>
          <p:cNvSpPr txBox="1"/>
          <p:nvPr/>
        </p:nvSpPr>
        <p:spPr>
          <a:xfrm>
            <a:off x="2498069" y="544522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Front</a:t>
            </a:r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243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31"/>
          <a:stretch/>
        </p:blipFill>
        <p:spPr bwMode="auto">
          <a:xfrm>
            <a:off x="75928" y="1571747"/>
            <a:ext cx="713993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9" r="32589"/>
          <a:stretch/>
        </p:blipFill>
        <p:spPr bwMode="auto">
          <a:xfrm>
            <a:off x="2355801" y="1525875"/>
            <a:ext cx="1047412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2790"/>
          <a:stretch/>
        </p:blipFill>
        <p:spPr bwMode="auto">
          <a:xfrm>
            <a:off x="5292080" y="1525875"/>
            <a:ext cx="1047412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9" r="32189"/>
          <a:stretch/>
        </p:blipFill>
        <p:spPr bwMode="auto">
          <a:xfrm>
            <a:off x="8000839" y="1525875"/>
            <a:ext cx="106877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6" r="28402"/>
          <a:stretch/>
        </p:blipFill>
        <p:spPr bwMode="auto">
          <a:xfrm>
            <a:off x="881418" y="1525875"/>
            <a:ext cx="1516856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6" r="28302"/>
          <a:stretch/>
        </p:blipFill>
        <p:spPr bwMode="auto">
          <a:xfrm>
            <a:off x="3852572" y="1525875"/>
            <a:ext cx="1511516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6" r="28302"/>
          <a:stretch/>
        </p:blipFill>
        <p:spPr bwMode="auto">
          <a:xfrm>
            <a:off x="6588876" y="1525875"/>
            <a:ext cx="1511516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smtClean="0"/>
              <a:t>O</a:t>
            </a:r>
            <a:r>
              <a:rPr lang="fi-FI" sz="4000" baseline="-25000" dirty="0" smtClean="0"/>
              <a:t>2</a:t>
            </a:r>
            <a:r>
              <a:rPr lang="fi-FI" sz="4000" dirty="0" smtClean="0"/>
              <a:t> </a:t>
            </a:r>
            <a:r>
              <a:rPr lang="fi-FI" sz="4000" dirty="0" err="1" smtClean="0"/>
              <a:t>concentration</a:t>
            </a:r>
            <a:endParaRPr lang="fi-FI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36512" y="1146810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O</a:t>
            </a:r>
            <a:r>
              <a:rPr lang="sv-FI" baseline="-25000" dirty="0" smtClean="0"/>
              <a:t>2</a:t>
            </a:r>
          </a:p>
          <a:p>
            <a:pPr algn="ctr"/>
            <a:r>
              <a:rPr lang="sv-FI" sz="1200" dirty="0" smtClean="0"/>
              <a:t>(</a:t>
            </a:r>
            <a:r>
              <a:rPr lang="sv-FI" sz="1200" dirty="0" err="1" smtClean="0"/>
              <a:t>mole</a:t>
            </a:r>
            <a:r>
              <a:rPr lang="sv-FI" sz="1200" dirty="0" smtClean="0"/>
              <a:t> </a:t>
            </a:r>
            <a:r>
              <a:rPr lang="sv-FI" sz="1200" dirty="0" err="1" smtClean="0"/>
              <a:t>fraction</a:t>
            </a:r>
            <a:r>
              <a:rPr lang="sv-FI" sz="1200" dirty="0" smtClean="0"/>
              <a:t>)</a:t>
            </a:r>
            <a:endParaRPr lang="sv-FI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995936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73179" y="54354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Side</a:t>
            </a:r>
            <a:endParaRPr lang="sv-FI" dirty="0" smtClean="0"/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  <p:sp>
        <p:nvSpPr>
          <p:cNvPr id="25" name="TextBox 24"/>
          <p:cNvSpPr txBox="1"/>
          <p:nvPr/>
        </p:nvSpPr>
        <p:spPr>
          <a:xfrm>
            <a:off x="2498069" y="544522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Front</a:t>
            </a:r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399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Carbon</a:t>
            </a:r>
            <a:r>
              <a:rPr lang="fi-FI" sz="4000" dirty="0" smtClean="0"/>
              <a:t> to </a:t>
            </a:r>
            <a:r>
              <a:rPr lang="fi-FI" sz="4000" dirty="0" err="1" smtClean="0"/>
              <a:t>walls/bed</a:t>
            </a:r>
            <a:endParaRPr lang="fi-FI" sz="40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5" r="25985"/>
          <a:stretch/>
        </p:blipFill>
        <p:spPr bwMode="auto">
          <a:xfrm>
            <a:off x="1400301" y="1659410"/>
            <a:ext cx="1947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4139952" y="1659410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6804248" y="1659410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34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(gC/s/m</a:t>
            </a:r>
            <a:r>
              <a:rPr lang="sv-FI" baseline="30000" dirty="0" smtClean="0"/>
              <a:t>2</a:t>
            </a:r>
            <a:r>
              <a:rPr lang="sv-FI" dirty="0" smtClean="0"/>
              <a:t>)</a:t>
            </a:r>
            <a:endParaRPr lang="sv-FI" dirty="0"/>
          </a:p>
        </p:txBody>
      </p:sp>
      <p:sp>
        <p:nvSpPr>
          <p:cNvPr id="11" name="TextBox 10"/>
          <p:cNvSpPr txBox="1"/>
          <p:nvPr/>
        </p:nvSpPr>
        <p:spPr>
          <a:xfrm>
            <a:off x="1435415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145961" y="6398665"/>
            <a:ext cx="358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Left</a:t>
            </a:r>
            <a:r>
              <a:rPr lang="sv-FI" dirty="0" smtClean="0"/>
              <a:t> </a:t>
            </a:r>
            <a:r>
              <a:rPr lang="sv-FI" dirty="0" err="1" smtClean="0"/>
              <a:t>wall</a:t>
            </a:r>
            <a:r>
              <a:rPr lang="sv-FI" dirty="0" smtClean="0"/>
              <a:t>, back </a:t>
            </a:r>
            <a:r>
              <a:rPr lang="sv-FI" dirty="0" err="1" smtClean="0"/>
              <a:t>wall</a:t>
            </a:r>
            <a:r>
              <a:rPr lang="sv-FI" dirty="0" smtClean="0"/>
              <a:t>, and char bed</a:t>
            </a:r>
            <a:endParaRPr lang="sv-FI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04" y="1650454"/>
            <a:ext cx="794276" cy="4514850"/>
            <a:chOff x="107504" y="1650454"/>
            <a:chExt cx="794276" cy="4514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15"/>
            <a:stretch/>
          </p:blipFill>
          <p:spPr bwMode="auto">
            <a:xfrm>
              <a:off x="107504" y="1650454"/>
              <a:ext cx="794276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9180" y="177281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000" dirty="0" smtClean="0"/>
                <a:t>≥</a:t>
              </a:r>
              <a:endParaRPr lang="sv-FI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8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1400301" y="1650454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4139952" y="1669294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r="23983"/>
          <a:stretch/>
        </p:blipFill>
        <p:spPr bwMode="auto">
          <a:xfrm>
            <a:off x="6792032" y="1686357"/>
            <a:ext cx="207817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Carbon</a:t>
            </a:r>
            <a:r>
              <a:rPr lang="fi-FI" sz="4000" dirty="0" smtClean="0"/>
              <a:t> to </a:t>
            </a:r>
            <a:r>
              <a:rPr lang="fi-FI" sz="4000" dirty="0" err="1" smtClean="0"/>
              <a:t>walls/bed</a:t>
            </a:r>
            <a:endParaRPr lang="fi-FI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496" y="134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(gC/s/m</a:t>
            </a:r>
            <a:r>
              <a:rPr lang="sv-FI" baseline="30000" dirty="0" smtClean="0"/>
              <a:t>2</a:t>
            </a:r>
            <a:r>
              <a:rPr lang="sv-FI" dirty="0" smtClean="0"/>
              <a:t>)</a:t>
            </a:r>
            <a:endParaRPr lang="sv-FI" dirty="0"/>
          </a:p>
        </p:txBody>
      </p:sp>
      <p:sp>
        <p:nvSpPr>
          <p:cNvPr id="11" name="TextBox 10"/>
          <p:cNvSpPr txBox="1"/>
          <p:nvPr/>
        </p:nvSpPr>
        <p:spPr>
          <a:xfrm>
            <a:off x="1435415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112474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endParaRPr lang="sv-FI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626863" y="639866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Right </a:t>
            </a:r>
            <a:r>
              <a:rPr lang="sv-FI" dirty="0" err="1" smtClean="0"/>
              <a:t>wall</a:t>
            </a:r>
            <a:r>
              <a:rPr lang="sv-FI" dirty="0"/>
              <a:t> </a:t>
            </a:r>
            <a:r>
              <a:rPr lang="sv-FI" dirty="0" smtClean="0"/>
              <a:t>and front </a:t>
            </a:r>
            <a:r>
              <a:rPr lang="sv-FI" dirty="0" err="1" smtClean="0"/>
              <a:t>wall</a:t>
            </a:r>
            <a:endParaRPr lang="sv-FI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04" y="1650454"/>
            <a:ext cx="794276" cy="4514850"/>
            <a:chOff x="107504" y="1650454"/>
            <a:chExt cx="794276" cy="4514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15"/>
            <a:stretch/>
          </p:blipFill>
          <p:spPr bwMode="auto">
            <a:xfrm>
              <a:off x="107504" y="1650454"/>
              <a:ext cx="794276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79180" y="177281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000" dirty="0" smtClean="0"/>
                <a:t>≥</a:t>
              </a:r>
              <a:endParaRPr lang="sv-FI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1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Furnace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char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loading</a:t>
            </a:r>
            <a:endParaRPr lang="fi-FI" sz="40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904251"/>
              </p:ext>
            </p:extLst>
          </p:nvPr>
        </p:nvGraphicFramePr>
        <p:xfrm>
          <a:off x="696685" y="857250"/>
          <a:ext cx="775062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Base Case</a:t>
            </a:r>
            <a:endParaRPr lang="sv-FI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414908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-10% lignin</a:t>
            </a:r>
            <a:endParaRPr lang="sv-F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430148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-20% lignin</a:t>
            </a:r>
            <a:endParaRPr lang="sv-FI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1157" y="486916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Sec</a:t>
            </a:r>
            <a:r>
              <a:rPr lang="sv-FI" sz="1200" dirty="0" smtClean="0"/>
              <a:t> air</a:t>
            </a:r>
            <a:endParaRPr lang="sv-FI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3933056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3224009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4448145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Liquor</a:t>
            </a:r>
            <a:endParaRPr lang="sv-FI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9807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Bullnose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3524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673584"/>
              </p:ext>
            </p:extLst>
          </p:nvPr>
        </p:nvGraphicFramePr>
        <p:xfrm>
          <a:off x="695452" y="864000"/>
          <a:ext cx="775062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Furnace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char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conversion</a:t>
            </a:r>
            <a:endParaRPr lang="fi-FI" sz="40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Base Case</a:t>
            </a:r>
            <a:endParaRPr lang="sv-FI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414908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-10% lignin</a:t>
            </a:r>
            <a:endParaRPr lang="sv-F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430148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-20% lignin</a:t>
            </a:r>
            <a:endParaRPr lang="sv-FI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1157" y="486916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Sec</a:t>
            </a:r>
            <a:r>
              <a:rPr lang="sv-FI" sz="1200" dirty="0" smtClean="0"/>
              <a:t> air</a:t>
            </a:r>
            <a:endParaRPr lang="sv-FI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3933056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3224009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4448145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Liquor</a:t>
            </a:r>
            <a:endParaRPr lang="sv-FI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9807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Bullnose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28751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Fate</a:t>
            </a:r>
            <a:r>
              <a:rPr lang="fi-FI" sz="4000" dirty="0" smtClean="0"/>
              <a:t> of </a:t>
            </a:r>
            <a:r>
              <a:rPr lang="fi-FI" sz="4000" dirty="0" err="1" smtClean="0"/>
              <a:t>char</a:t>
            </a:r>
            <a:r>
              <a:rPr lang="fi-FI" sz="4000" dirty="0" smtClean="0"/>
              <a:t> </a:t>
            </a:r>
            <a:r>
              <a:rPr lang="fi-FI" sz="4000" dirty="0" err="1" smtClean="0"/>
              <a:t>carbon</a:t>
            </a:r>
            <a:endParaRPr lang="fi-FI" sz="4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79397"/>
              </p:ext>
            </p:extLst>
          </p:nvPr>
        </p:nvGraphicFramePr>
        <p:xfrm>
          <a:off x="179512" y="1397000"/>
          <a:ext cx="8856983" cy="304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(kg/s)</a:t>
                      </a: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in-flight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accumulation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Fate</a:t>
            </a:r>
            <a:r>
              <a:rPr lang="fi-FI" sz="4000" dirty="0" smtClean="0">
                <a:solidFill>
                  <a:srgbClr val="FFC000"/>
                </a:solidFill>
              </a:rPr>
              <a:t> of </a:t>
            </a:r>
            <a:r>
              <a:rPr lang="fi-FI" sz="4000" dirty="0" err="1" smtClean="0">
                <a:solidFill>
                  <a:srgbClr val="FFC000"/>
                </a:solidFill>
              </a:rPr>
              <a:t>char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endParaRPr lang="fi-FI" sz="40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70574"/>
              </p:ext>
            </p:extLst>
          </p:nvPr>
        </p:nvGraphicFramePr>
        <p:xfrm>
          <a:off x="179512" y="1397000"/>
          <a:ext cx="8856983" cy="304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in-flight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 accumulation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-37.1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7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Objective and CFD runs 1-3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1340768"/>
            <a:ext cx="83884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ED142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ED142"/>
              </a:buClr>
              <a:buSzPct val="10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ED14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ED14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ED14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Calibri" pitchFamily="34" charset="0"/>
              </a:rPr>
              <a:t>CFD modeling for studying what operational changes may be needed when firing reduced lignin black liquor</a:t>
            </a:r>
          </a:p>
          <a:p>
            <a:pPr marL="0" indent="0">
              <a:buNone/>
            </a:pPr>
            <a:endParaRPr lang="en-US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CFD modeling of </a:t>
            </a:r>
            <a:r>
              <a:rPr lang="en-US" sz="2600" dirty="0" err="1" smtClean="0">
                <a:latin typeface="Calibri" pitchFamily="34" charset="0"/>
              </a:rPr>
              <a:t>Wisaforest</a:t>
            </a:r>
            <a:r>
              <a:rPr lang="en-US" sz="2600" dirty="0" smtClean="0">
                <a:latin typeface="Calibri" pitchFamily="34" charset="0"/>
              </a:rPr>
              <a:t> recovery boiler</a:t>
            </a:r>
          </a:p>
          <a:p>
            <a:pPr lvl="1"/>
            <a:r>
              <a:rPr lang="en-US" sz="2600" b="1" dirty="0" smtClean="0">
                <a:latin typeface="Calibri" pitchFamily="34" charset="0"/>
              </a:rPr>
              <a:t>Run 1:</a:t>
            </a:r>
            <a:r>
              <a:rPr lang="en-US" sz="2600" dirty="0" smtClean="0">
                <a:latin typeface="Calibri" pitchFamily="34" charset="0"/>
              </a:rPr>
              <a:t> Base Case, 100% MCR, flue gas O</a:t>
            </a:r>
            <a:r>
              <a:rPr lang="en-US" sz="2600" baseline="-25000" dirty="0" smtClean="0">
                <a:latin typeface="Calibri" pitchFamily="34" charset="0"/>
              </a:rPr>
              <a:t>2</a:t>
            </a:r>
            <a:r>
              <a:rPr lang="en-US" sz="2600" dirty="0" smtClean="0">
                <a:latin typeface="Calibri" pitchFamily="34" charset="0"/>
              </a:rPr>
              <a:t> 3% (wet)</a:t>
            </a:r>
          </a:p>
          <a:p>
            <a:pPr lvl="1"/>
            <a:r>
              <a:rPr lang="en-US" sz="2600" b="1" dirty="0" smtClean="0">
                <a:latin typeface="Calibri" pitchFamily="34" charset="0"/>
              </a:rPr>
              <a:t>Runs 2 and 3:</a:t>
            </a:r>
            <a:r>
              <a:rPr lang="en-US" sz="2600" dirty="0" smtClean="0">
                <a:latin typeface="Calibri" pitchFamily="34" charset="0"/>
              </a:rPr>
              <a:t> 10% and 20% lignin removed, total air adjusted for flue </a:t>
            </a:r>
            <a:r>
              <a:rPr lang="en-US" sz="2600" dirty="0">
                <a:latin typeface="Calibri" pitchFamily="34" charset="0"/>
              </a:rPr>
              <a:t>gas O</a:t>
            </a:r>
            <a:r>
              <a:rPr lang="en-US" sz="2600" baseline="-25000" dirty="0">
                <a:latin typeface="Calibri" pitchFamily="34" charset="0"/>
              </a:rPr>
              <a:t>2</a:t>
            </a:r>
            <a:r>
              <a:rPr lang="en-US" sz="2600" dirty="0">
                <a:latin typeface="Calibri" pitchFamily="34" charset="0"/>
              </a:rPr>
              <a:t> 3% (</a:t>
            </a:r>
            <a:r>
              <a:rPr lang="en-US" sz="2600" dirty="0" smtClean="0">
                <a:latin typeface="Calibri" pitchFamily="34" charset="0"/>
              </a:rPr>
              <a:t>wet), other variables unchanged – presented here</a:t>
            </a:r>
          </a:p>
          <a:p>
            <a:pPr lvl="1"/>
            <a:r>
              <a:rPr lang="en-US" sz="2600" b="1" dirty="0" smtClean="0">
                <a:latin typeface="Calibri" pitchFamily="34" charset="0"/>
              </a:rPr>
              <a:t>Runs 4-7: </a:t>
            </a:r>
            <a:r>
              <a:rPr lang="en-US" sz="2600" dirty="0" smtClean="0">
                <a:latin typeface="Calibri" pitchFamily="34" charset="0"/>
              </a:rPr>
              <a:t>10% &amp; 20% lignin removed, modifications to air distribution and liquor spraying – spray modifications presented here, air cases to be run this fall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Carbon</a:t>
            </a:r>
            <a:r>
              <a:rPr lang="fi-FI" sz="4000" dirty="0" smtClean="0"/>
              <a:t> </a:t>
            </a:r>
            <a:r>
              <a:rPr lang="fi-FI" sz="4000" dirty="0" err="1" smtClean="0"/>
              <a:t>accumulation</a:t>
            </a:r>
            <a:r>
              <a:rPr lang="fi-FI" sz="4000" dirty="0" smtClean="0"/>
              <a:t> and </a:t>
            </a:r>
            <a:r>
              <a:rPr lang="fi-FI" sz="4000" dirty="0" err="1" smtClean="0"/>
              <a:t>comb</a:t>
            </a:r>
            <a:r>
              <a:rPr lang="fi-FI" sz="4000" dirty="0" smtClean="0"/>
              <a:t>. air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19017"/>
              </p:ext>
            </p:extLst>
          </p:nvPr>
        </p:nvGraphicFramePr>
        <p:xfrm>
          <a:off x="179512" y="1397000"/>
          <a:ext cx="8856983" cy="265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sv-FI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accumulation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(kg/s)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to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-8.9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-18.2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Conclusions</a:t>
            </a:r>
            <a:r>
              <a:rPr lang="fi-FI" sz="4000" dirty="0" smtClean="0"/>
              <a:t> - </a:t>
            </a:r>
            <a:r>
              <a:rPr lang="fi-FI" sz="4000" dirty="0" err="1" smtClean="0"/>
              <a:t>Runs</a:t>
            </a:r>
            <a:r>
              <a:rPr lang="fi-FI" sz="4000" dirty="0" smtClean="0"/>
              <a:t> 1-3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79301"/>
            <a:ext cx="8363272" cy="4525963"/>
          </a:xfrm>
        </p:spPr>
        <p:txBody>
          <a:bodyPr/>
          <a:lstStyle/>
          <a:p>
            <a:r>
              <a:rPr lang="sv-FI" dirty="0" smtClean="0"/>
              <a:t>Less </a:t>
            </a:r>
            <a:r>
              <a:rPr lang="sv-FI" dirty="0" err="1" smtClean="0"/>
              <a:t>char-C</a:t>
            </a:r>
            <a:r>
              <a:rPr lang="sv-FI" dirty="0" smtClean="0"/>
              <a:t> with lignin removal</a:t>
            </a:r>
            <a:endParaRPr lang="sv-FI" dirty="0"/>
          </a:p>
          <a:p>
            <a:r>
              <a:rPr lang="sv-FI" dirty="0" err="1" smtClean="0"/>
              <a:t>Lower</a:t>
            </a:r>
            <a:r>
              <a:rPr lang="sv-FI" dirty="0" smtClean="0"/>
              <a:t> </a:t>
            </a:r>
            <a:r>
              <a:rPr lang="sv-FI" dirty="0" err="1" smtClean="0"/>
              <a:t>furnace</a:t>
            </a:r>
            <a:r>
              <a:rPr lang="sv-FI" dirty="0" smtClean="0"/>
              <a:t> less </a:t>
            </a:r>
            <a:r>
              <a:rPr lang="sv-FI" dirty="0" err="1" smtClean="0"/>
              <a:t>loaded</a:t>
            </a:r>
            <a:r>
              <a:rPr lang="sv-FI" dirty="0" smtClean="0"/>
              <a:t> with </a:t>
            </a:r>
            <a:r>
              <a:rPr lang="sv-FI" dirty="0" err="1" smtClean="0"/>
              <a:t>char-C</a:t>
            </a:r>
            <a:endParaRPr lang="sv-FI" dirty="0" smtClean="0"/>
          </a:p>
          <a:p>
            <a:r>
              <a:rPr lang="sv-FI" dirty="0" err="1" smtClean="0"/>
              <a:t>Dynamic</a:t>
            </a:r>
            <a:r>
              <a:rPr lang="sv-FI" dirty="0" smtClean="0"/>
              <a:t> situation of </a:t>
            </a:r>
            <a:r>
              <a:rPr lang="sv-FI" dirty="0" err="1" smtClean="0"/>
              <a:t>more</a:t>
            </a:r>
            <a:r>
              <a:rPr lang="sv-FI" dirty="0" smtClean="0"/>
              <a:t> </a:t>
            </a:r>
            <a:r>
              <a:rPr lang="sv-FI" dirty="0" err="1" smtClean="0"/>
              <a:t>carbon</a:t>
            </a:r>
            <a:r>
              <a:rPr lang="sv-FI" dirty="0" smtClean="0"/>
              <a:t> </a:t>
            </a:r>
            <a:r>
              <a:rPr lang="sv-FI" dirty="0" err="1" smtClean="0"/>
              <a:t>conversion</a:t>
            </a:r>
            <a:r>
              <a:rPr lang="sv-FI" dirty="0" smtClean="0"/>
              <a:t> </a:t>
            </a:r>
            <a:r>
              <a:rPr lang="sv-FI" dirty="0" err="1" smtClean="0"/>
              <a:t>than</a:t>
            </a:r>
            <a:r>
              <a:rPr lang="sv-FI" dirty="0" smtClean="0"/>
              <a:t> </a:t>
            </a:r>
            <a:r>
              <a:rPr lang="sv-FI" dirty="0" err="1" smtClean="0"/>
              <a:t>delivery</a:t>
            </a:r>
            <a:endParaRPr lang="sv-FI" dirty="0" smtClean="0"/>
          </a:p>
          <a:p>
            <a:r>
              <a:rPr lang="sv-FI" dirty="0" err="1" smtClean="0"/>
              <a:t>Operational</a:t>
            </a:r>
            <a:r>
              <a:rPr lang="sv-FI" dirty="0" smtClean="0"/>
              <a:t> </a:t>
            </a:r>
            <a:r>
              <a:rPr lang="sv-FI" dirty="0" err="1" smtClean="0"/>
              <a:t>changes</a:t>
            </a:r>
            <a:endParaRPr lang="sv-FI" dirty="0" smtClean="0"/>
          </a:p>
          <a:p>
            <a:pPr lvl="1"/>
            <a:r>
              <a:rPr lang="sv-FI" dirty="0" err="1" smtClean="0"/>
              <a:t>Reduce</a:t>
            </a:r>
            <a:r>
              <a:rPr lang="sv-FI" dirty="0" smtClean="0"/>
              <a:t> </a:t>
            </a:r>
            <a:r>
              <a:rPr lang="sv-FI" dirty="0" err="1" smtClean="0"/>
              <a:t>prim/sec</a:t>
            </a:r>
            <a:r>
              <a:rPr lang="sv-FI" dirty="0" smtClean="0"/>
              <a:t> air (</a:t>
            </a:r>
            <a:r>
              <a:rPr lang="sv-FI" dirty="0" err="1" smtClean="0"/>
              <a:t>runs</a:t>
            </a:r>
            <a:r>
              <a:rPr lang="sv-FI" dirty="0" smtClean="0"/>
              <a:t> 4 &amp; 5) and/or</a:t>
            </a:r>
          </a:p>
          <a:p>
            <a:pPr lvl="1"/>
            <a:r>
              <a:rPr lang="sv-FI" dirty="0" smtClean="0"/>
              <a:t>Change </a:t>
            </a:r>
            <a:r>
              <a:rPr lang="sv-FI" dirty="0" err="1" smtClean="0"/>
              <a:t>spraying</a:t>
            </a:r>
            <a:r>
              <a:rPr lang="sv-FI" dirty="0" smtClean="0"/>
              <a:t> – </a:t>
            </a:r>
            <a:r>
              <a:rPr lang="sv-FI" dirty="0" err="1" smtClean="0"/>
              <a:t>larger</a:t>
            </a:r>
            <a:r>
              <a:rPr lang="sv-FI" dirty="0" smtClean="0"/>
              <a:t> </a:t>
            </a:r>
            <a:r>
              <a:rPr lang="sv-FI" dirty="0" err="1" smtClean="0"/>
              <a:t>droplets</a:t>
            </a:r>
            <a:r>
              <a:rPr lang="sv-FI" dirty="0" smtClean="0"/>
              <a:t> (</a:t>
            </a:r>
            <a:r>
              <a:rPr lang="sv-FI" dirty="0" err="1" smtClean="0"/>
              <a:t>runs</a:t>
            </a:r>
            <a:r>
              <a:rPr lang="sv-FI" dirty="0"/>
              <a:t> </a:t>
            </a:r>
            <a:r>
              <a:rPr lang="sv-FI" dirty="0" smtClean="0"/>
              <a:t>6 &amp; 7)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60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 smtClean="0"/>
              <a:t>Runs</a:t>
            </a:r>
            <a:r>
              <a:rPr lang="sv-FI" dirty="0" smtClean="0"/>
              <a:t> 4 &amp; 5 – </a:t>
            </a:r>
            <a:r>
              <a:rPr lang="sv-FI" dirty="0" err="1" smtClean="0"/>
              <a:t>Reduced</a:t>
            </a:r>
            <a:r>
              <a:rPr lang="sv-FI" dirty="0" smtClean="0"/>
              <a:t> air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err="1" smtClean="0"/>
              <a:t>Primary</a:t>
            </a:r>
            <a:r>
              <a:rPr lang="sv-FI" dirty="0" smtClean="0"/>
              <a:t> and </a:t>
            </a:r>
            <a:r>
              <a:rPr lang="sv-FI" dirty="0" err="1" smtClean="0"/>
              <a:t>secondary</a:t>
            </a:r>
            <a:r>
              <a:rPr lang="sv-FI" dirty="0" smtClean="0"/>
              <a:t> air </a:t>
            </a:r>
            <a:r>
              <a:rPr lang="sv-FI" dirty="0" err="1" smtClean="0"/>
              <a:t>need</a:t>
            </a:r>
            <a:r>
              <a:rPr lang="sv-FI" dirty="0" smtClean="0"/>
              <a:t> to be </a:t>
            </a:r>
            <a:r>
              <a:rPr lang="sv-FI" dirty="0" err="1" smtClean="0"/>
              <a:t>reduced</a:t>
            </a:r>
            <a:r>
              <a:rPr lang="sv-FI" dirty="0" smtClean="0"/>
              <a:t> to </a:t>
            </a:r>
            <a:r>
              <a:rPr lang="sv-FI" dirty="0" err="1" smtClean="0"/>
              <a:t>reflect</a:t>
            </a:r>
            <a:r>
              <a:rPr lang="sv-FI" dirty="0" smtClean="0"/>
              <a:t> the </a:t>
            </a:r>
            <a:r>
              <a:rPr lang="sv-FI" dirty="0" err="1" smtClean="0"/>
              <a:t>reduced</a:t>
            </a:r>
            <a:r>
              <a:rPr lang="sv-FI" dirty="0" smtClean="0"/>
              <a:t> char </a:t>
            </a:r>
            <a:r>
              <a:rPr lang="sv-FI" dirty="0" err="1" smtClean="0"/>
              <a:t>carbon</a:t>
            </a:r>
            <a:r>
              <a:rPr lang="sv-FI" dirty="0" smtClean="0"/>
              <a:t> </a:t>
            </a:r>
            <a:r>
              <a:rPr lang="sv-FI" dirty="0" err="1" smtClean="0"/>
              <a:t>load</a:t>
            </a:r>
            <a:r>
              <a:rPr lang="sv-FI" dirty="0" smtClean="0"/>
              <a:t> to the </a:t>
            </a:r>
            <a:r>
              <a:rPr lang="sv-FI" dirty="0" err="1" smtClean="0"/>
              <a:t>lower</a:t>
            </a:r>
            <a:r>
              <a:rPr lang="sv-FI" dirty="0" smtClean="0"/>
              <a:t> </a:t>
            </a:r>
            <a:r>
              <a:rPr lang="sv-FI" dirty="0" err="1" smtClean="0"/>
              <a:t>furnace</a:t>
            </a:r>
            <a:endParaRPr lang="sv-FI" dirty="0"/>
          </a:p>
          <a:p>
            <a:endParaRPr lang="sv-FI" dirty="0" smtClean="0"/>
          </a:p>
          <a:p>
            <a:r>
              <a:rPr lang="sv-FI" dirty="0" smtClean="0"/>
              <a:t>Not </a:t>
            </a:r>
            <a:r>
              <a:rPr lang="sv-FI" dirty="0" err="1" smtClean="0"/>
              <a:t>presented</a:t>
            </a:r>
            <a:r>
              <a:rPr lang="sv-FI" dirty="0" smtClean="0"/>
              <a:t> </a:t>
            </a:r>
            <a:r>
              <a:rPr lang="sv-FI" dirty="0" err="1" smtClean="0"/>
              <a:t>here</a:t>
            </a:r>
            <a:r>
              <a:rPr lang="sv-FI" dirty="0" smtClean="0"/>
              <a:t> - to be </a:t>
            </a:r>
            <a:r>
              <a:rPr lang="sv-FI" dirty="0" err="1" smtClean="0"/>
              <a:t>run</a:t>
            </a:r>
            <a:r>
              <a:rPr lang="sv-FI" dirty="0" smtClean="0"/>
              <a:t> this fall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676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 smtClean="0"/>
              <a:t>Runs</a:t>
            </a:r>
            <a:r>
              <a:rPr lang="sv-FI" dirty="0" smtClean="0"/>
              <a:t> 6 &amp; 7 – </a:t>
            </a:r>
            <a:r>
              <a:rPr lang="sv-FI" dirty="0" err="1" smtClean="0"/>
              <a:t>Larger</a:t>
            </a:r>
            <a:r>
              <a:rPr lang="sv-FI" dirty="0" smtClean="0"/>
              <a:t> </a:t>
            </a:r>
            <a:r>
              <a:rPr lang="sv-FI" dirty="0" err="1" smtClean="0"/>
              <a:t>Droplets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sz="2800" dirty="0" err="1" smtClean="0"/>
              <a:t>Larger</a:t>
            </a:r>
            <a:r>
              <a:rPr lang="sv-FI" sz="2800" dirty="0" smtClean="0"/>
              <a:t> </a:t>
            </a:r>
            <a:r>
              <a:rPr lang="sv-FI" sz="2800" dirty="0" err="1" smtClean="0"/>
              <a:t>droplets</a:t>
            </a:r>
            <a:r>
              <a:rPr lang="sv-FI" sz="2800" dirty="0" smtClean="0"/>
              <a:t> </a:t>
            </a:r>
            <a:r>
              <a:rPr lang="sv-FI" sz="2800" dirty="0" err="1" smtClean="0"/>
              <a:t>will</a:t>
            </a:r>
            <a:r>
              <a:rPr lang="sv-FI" sz="2800" dirty="0" smtClean="0"/>
              <a:t> </a:t>
            </a:r>
            <a:r>
              <a:rPr lang="sv-FI" sz="2800" dirty="0" err="1" smtClean="0"/>
              <a:t>result</a:t>
            </a:r>
            <a:r>
              <a:rPr lang="sv-FI" sz="2800" dirty="0" smtClean="0"/>
              <a:t> in </a:t>
            </a:r>
            <a:r>
              <a:rPr lang="sv-FI" sz="2800" dirty="0" err="1" smtClean="0"/>
              <a:t>more</a:t>
            </a:r>
            <a:r>
              <a:rPr lang="sv-FI" sz="2800" dirty="0" smtClean="0"/>
              <a:t> </a:t>
            </a:r>
            <a:r>
              <a:rPr lang="sv-FI" sz="2800" dirty="0" err="1" smtClean="0"/>
              <a:t>carbon</a:t>
            </a:r>
            <a:r>
              <a:rPr lang="sv-FI" sz="2800" dirty="0" smtClean="0"/>
              <a:t> </a:t>
            </a:r>
            <a:r>
              <a:rPr lang="sv-FI" sz="2800" dirty="0" err="1" smtClean="0"/>
              <a:t>reaching</a:t>
            </a:r>
            <a:r>
              <a:rPr lang="sv-FI" sz="2800" dirty="0" smtClean="0"/>
              <a:t> the </a:t>
            </a:r>
            <a:r>
              <a:rPr lang="sv-FI" sz="2800" dirty="0" err="1" smtClean="0"/>
              <a:t>lower</a:t>
            </a:r>
            <a:r>
              <a:rPr lang="sv-FI" sz="2800" dirty="0" smtClean="0"/>
              <a:t> </a:t>
            </a:r>
            <a:r>
              <a:rPr lang="sv-FI" sz="2800" dirty="0" err="1" smtClean="0"/>
              <a:t>furnace</a:t>
            </a:r>
            <a:r>
              <a:rPr lang="sv-FI" sz="2800" dirty="0"/>
              <a:t> </a:t>
            </a:r>
            <a:r>
              <a:rPr lang="sv-FI" sz="2800" dirty="0" smtClean="0"/>
              <a:t>- to provide a </a:t>
            </a:r>
            <a:r>
              <a:rPr lang="sv-FI" sz="2800" dirty="0" err="1" smtClean="0"/>
              <a:t>carbon</a:t>
            </a:r>
            <a:r>
              <a:rPr lang="sv-FI" sz="2800" dirty="0" smtClean="0"/>
              <a:t> </a:t>
            </a:r>
            <a:r>
              <a:rPr lang="sv-FI" sz="2800" dirty="0" err="1" smtClean="0"/>
              <a:t>balance</a:t>
            </a:r>
            <a:r>
              <a:rPr lang="sv-FI" sz="2800" dirty="0" smtClean="0"/>
              <a:t> </a:t>
            </a:r>
            <a:r>
              <a:rPr lang="sv-FI" sz="2800" dirty="0" err="1" smtClean="0"/>
              <a:t>based</a:t>
            </a:r>
            <a:r>
              <a:rPr lang="sv-FI" sz="2800" dirty="0" smtClean="0"/>
              <a:t> on the original </a:t>
            </a:r>
            <a:r>
              <a:rPr lang="sv-FI" sz="2800" dirty="0" err="1" smtClean="0"/>
              <a:t>primary</a:t>
            </a:r>
            <a:r>
              <a:rPr lang="sv-FI" sz="2800" dirty="0" smtClean="0"/>
              <a:t>, </a:t>
            </a:r>
            <a:r>
              <a:rPr lang="sv-FI" sz="2800" dirty="0" err="1" smtClean="0"/>
              <a:t>secondary</a:t>
            </a:r>
            <a:r>
              <a:rPr lang="sv-FI" sz="2800" dirty="0" smtClean="0"/>
              <a:t> and </a:t>
            </a:r>
            <a:r>
              <a:rPr lang="sv-FI" sz="2800" dirty="0" err="1" smtClean="0"/>
              <a:t>tertiary</a:t>
            </a:r>
            <a:r>
              <a:rPr lang="sv-FI" sz="2800" dirty="0" smtClean="0"/>
              <a:t> air distribution</a:t>
            </a:r>
          </a:p>
          <a:p>
            <a:r>
              <a:rPr lang="sv-FI" sz="2800" dirty="0" smtClean="0"/>
              <a:t>In </a:t>
            </a:r>
            <a:r>
              <a:rPr lang="sv-FI" sz="2800" dirty="0" err="1" smtClean="0"/>
              <a:t>practice</a:t>
            </a:r>
            <a:r>
              <a:rPr lang="sv-FI" sz="2800" dirty="0" smtClean="0"/>
              <a:t> this </a:t>
            </a:r>
            <a:r>
              <a:rPr lang="sv-FI" sz="2800" dirty="0" err="1" smtClean="0"/>
              <a:t>larger</a:t>
            </a:r>
            <a:r>
              <a:rPr lang="sv-FI" sz="2800" dirty="0" smtClean="0"/>
              <a:t> </a:t>
            </a:r>
            <a:r>
              <a:rPr lang="sv-FI" sz="2800" dirty="0" err="1" smtClean="0"/>
              <a:t>particle</a:t>
            </a:r>
            <a:r>
              <a:rPr lang="sv-FI" sz="2800" dirty="0" smtClean="0"/>
              <a:t> </a:t>
            </a:r>
            <a:r>
              <a:rPr lang="sv-FI" sz="2800" dirty="0" err="1" smtClean="0"/>
              <a:t>size</a:t>
            </a:r>
            <a:r>
              <a:rPr lang="sv-FI" sz="2800" dirty="0" smtClean="0"/>
              <a:t> distribution </a:t>
            </a:r>
            <a:r>
              <a:rPr lang="sv-FI" sz="2800" dirty="0" err="1" smtClean="0"/>
              <a:t>would</a:t>
            </a:r>
            <a:r>
              <a:rPr lang="sv-FI" sz="2800" dirty="0" smtClean="0"/>
              <a:t> be </a:t>
            </a:r>
            <a:r>
              <a:rPr lang="sv-FI" sz="2800" dirty="0" err="1" smtClean="0"/>
              <a:t>achieved</a:t>
            </a:r>
            <a:r>
              <a:rPr lang="sv-FI" sz="2800" dirty="0" smtClean="0"/>
              <a:t> by </a:t>
            </a:r>
            <a:r>
              <a:rPr lang="sv-FI" sz="2800" dirty="0" err="1" smtClean="0"/>
              <a:t>reducing</a:t>
            </a:r>
            <a:r>
              <a:rPr lang="sv-FI" sz="2800" dirty="0" smtClean="0"/>
              <a:t> the </a:t>
            </a:r>
            <a:r>
              <a:rPr lang="sv-FI" sz="2800" dirty="0" err="1" smtClean="0"/>
              <a:t>firing</a:t>
            </a:r>
            <a:r>
              <a:rPr lang="sv-FI" sz="2800" dirty="0" smtClean="0"/>
              <a:t> </a:t>
            </a:r>
            <a:r>
              <a:rPr lang="sv-FI" sz="2800" dirty="0" err="1" smtClean="0"/>
              <a:t>temperature</a:t>
            </a:r>
            <a:r>
              <a:rPr lang="sv-FI" sz="2800" dirty="0" smtClean="0"/>
              <a:t> or </a:t>
            </a:r>
            <a:r>
              <a:rPr lang="sv-FI" sz="2800" dirty="0" err="1" smtClean="0"/>
              <a:t>changing</a:t>
            </a:r>
            <a:r>
              <a:rPr lang="sv-FI" sz="2800" dirty="0" smtClean="0"/>
              <a:t> the spray </a:t>
            </a:r>
            <a:r>
              <a:rPr lang="sv-FI" sz="2800" dirty="0" err="1" smtClean="0"/>
              <a:t>angle</a:t>
            </a:r>
            <a:r>
              <a:rPr lang="sv-FI" sz="2800" dirty="0" smtClean="0"/>
              <a:t> or </a:t>
            </a:r>
            <a:r>
              <a:rPr lang="sv-FI" sz="2800" dirty="0" err="1" smtClean="0"/>
              <a:t>nozzle</a:t>
            </a:r>
            <a:endParaRPr lang="sv-FI" sz="2800" dirty="0"/>
          </a:p>
        </p:txBody>
      </p:sp>
    </p:spTree>
    <p:extLst>
      <p:ext uri="{BB962C8B-B14F-4D97-AF65-F5344CB8AC3E}">
        <p14:creationId xmlns:p14="http://schemas.microsoft.com/office/powerpoint/2010/main" val="14119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CFD runs 6 and 7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279301"/>
            <a:ext cx="8363272" cy="4525963"/>
          </a:xfrm>
        </p:spPr>
        <p:txBody>
          <a:bodyPr/>
          <a:lstStyle/>
          <a:p>
            <a:r>
              <a:rPr lang="sv-FI" b="1" dirty="0" err="1" smtClean="0"/>
              <a:t>Objective</a:t>
            </a:r>
            <a:r>
              <a:rPr lang="sv-FI" b="1" dirty="0" smtClean="0"/>
              <a:t>:</a:t>
            </a:r>
            <a:endParaRPr lang="sv-FI" dirty="0"/>
          </a:p>
          <a:p>
            <a:pPr lvl="1"/>
            <a:r>
              <a:rPr lang="sv-FI" dirty="0" err="1" smtClean="0"/>
              <a:t>Increase</a:t>
            </a:r>
            <a:r>
              <a:rPr lang="sv-FI" dirty="0" smtClean="0"/>
              <a:t> </a:t>
            </a:r>
            <a:r>
              <a:rPr lang="sv-FI" dirty="0" err="1" smtClean="0"/>
              <a:t>char-carbon</a:t>
            </a:r>
            <a:r>
              <a:rPr lang="sv-FI" dirty="0" smtClean="0"/>
              <a:t> </a:t>
            </a:r>
            <a:r>
              <a:rPr lang="sv-FI" dirty="0" err="1" smtClean="0"/>
              <a:t>delivery</a:t>
            </a:r>
            <a:r>
              <a:rPr lang="sv-FI" dirty="0" smtClean="0"/>
              <a:t> to </a:t>
            </a:r>
            <a:r>
              <a:rPr lang="sv-FI" dirty="0" err="1" smtClean="0"/>
              <a:t>lower</a:t>
            </a:r>
            <a:r>
              <a:rPr lang="sv-FI" dirty="0" smtClean="0"/>
              <a:t> </a:t>
            </a:r>
            <a:r>
              <a:rPr lang="sv-FI" dirty="0" err="1" smtClean="0"/>
              <a:t>furnace</a:t>
            </a:r>
            <a:r>
              <a:rPr lang="sv-FI" dirty="0" smtClean="0"/>
              <a:t> </a:t>
            </a:r>
            <a:r>
              <a:rPr lang="sv-FI" dirty="0" err="1" smtClean="0"/>
              <a:t>until</a:t>
            </a:r>
            <a:r>
              <a:rPr lang="sv-FI" dirty="0" smtClean="0"/>
              <a:t> </a:t>
            </a:r>
            <a:r>
              <a:rPr lang="sv-FI" dirty="0" err="1" smtClean="0"/>
              <a:t>carbon</a:t>
            </a:r>
            <a:r>
              <a:rPr lang="sv-FI" dirty="0" smtClean="0"/>
              <a:t> </a:t>
            </a:r>
            <a:r>
              <a:rPr lang="sv-FI" dirty="0" err="1" smtClean="0"/>
              <a:t>accumulation</a:t>
            </a:r>
            <a:r>
              <a:rPr lang="sv-FI" dirty="0" smtClean="0"/>
              <a:t> </a:t>
            </a:r>
            <a:r>
              <a:rPr lang="sv-FI" dirty="0" smtClean="0">
                <a:latin typeface="Times New Roman"/>
                <a:cs typeface="Times New Roman"/>
              </a:rPr>
              <a:t>≈</a:t>
            </a:r>
            <a:r>
              <a:rPr lang="sv-FI" dirty="0" smtClean="0"/>
              <a:t> 0</a:t>
            </a:r>
          </a:p>
          <a:p>
            <a:pPr lvl="1"/>
            <a:r>
              <a:rPr lang="sv-FI" dirty="0"/>
              <a:t>B</a:t>
            </a:r>
            <a:r>
              <a:rPr lang="sv-FI" dirty="0" smtClean="0"/>
              <a:t>y </a:t>
            </a:r>
            <a:r>
              <a:rPr lang="sv-FI" dirty="0" err="1" smtClean="0"/>
              <a:t>increasing</a:t>
            </a:r>
            <a:r>
              <a:rPr lang="sv-FI" dirty="0" smtClean="0"/>
              <a:t> </a:t>
            </a:r>
            <a:r>
              <a:rPr lang="sv-FI" dirty="0" err="1" smtClean="0"/>
              <a:t>droplet</a:t>
            </a:r>
            <a:r>
              <a:rPr lang="sv-FI" dirty="0" smtClean="0"/>
              <a:t> </a:t>
            </a:r>
            <a:r>
              <a:rPr lang="sv-FI" dirty="0" err="1" smtClean="0"/>
              <a:t>size</a:t>
            </a:r>
            <a:r>
              <a:rPr lang="sv-FI" dirty="0" smtClean="0"/>
              <a:t> in </a:t>
            </a:r>
            <a:r>
              <a:rPr lang="sv-FI" dirty="0" err="1" smtClean="0"/>
              <a:t>liquor</a:t>
            </a:r>
            <a:r>
              <a:rPr lang="sv-FI" dirty="0" smtClean="0"/>
              <a:t> spray (</a:t>
            </a:r>
            <a:r>
              <a:rPr lang="sv-FI" dirty="0" err="1" smtClean="0"/>
              <a:t>lower</a:t>
            </a:r>
            <a:r>
              <a:rPr lang="sv-FI" dirty="0" smtClean="0"/>
              <a:t> </a:t>
            </a:r>
            <a:r>
              <a:rPr lang="sv-FI" dirty="0" err="1" smtClean="0"/>
              <a:t>liquor</a:t>
            </a:r>
            <a:r>
              <a:rPr lang="sv-FI" dirty="0" smtClean="0"/>
              <a:t> T)</a:t>
            </a:r>
          </a:p>
          <a:p>
            <a:pPr lvl="1"/>
            <a:r>
              <a:rPr lang="sv-FI" dirty="0" smtClean="0"/>
              <a:t>Spray </a:t>
            </a:r>
            <a:r>
              <a:rPr lang="sv-FI" dirty="0" err="1" smtClean="0"/>
              <a:t>angle</a:t>
            </a:r>
            <a:r>
              <a:rPr lang="sv-FI" dirty="0" smtClean="0"/>
              <a:t> and </a:t>
            </a:r>
            <a:r>
              <a:rPr lang="sv-FI" dirty="0" err="1" smtClean="0"/>
              <a:t>nozzle</a:t>
            </a:r>
            <a:r>
              <a:rPr lang="sv-FI" dirty="0" smtClean="0"/>
              <a:t> </a:t>
            </a:r>
            <a:r>
              <a:rPr lang="sv-FI" dirty="0" err="1" smtClean="0"/>
              <a:t>unchanged</a:t>
            </a:r>
            <a:endParaRPr lang="sv-FI" dirty="0" smtClean="0"/>
          </a:p>
          <a:p>
            <a:endParaRPr lang="sv-FI" dirty="0"/>
          </a:p>
          <a:p>
            <a:r>
              <a:rPr lang="sv-FI" b="1" dirty="0" err="1" smtClean="0"/>
              <a:t>Run</a:t>
            </a:r>
            <a:r>
              <a:rPr lang="sv-FI" b="1" dirty="0" smtClean="0"/>
              <a:t> 6:</a:t>
            </a:r>
            <a:r>
              <a:rPr lang="sv-FI" dirty="0" smtClean="0"/>
              <a:t> 10% lignin </a:t>
            </a:r>
            <a:r>
              <a:rPr lang="sv-FI" dirty="0" err="1" smtClean="0"/>
              <a:t>removed</a:t>
            </a:r>
            <a:endParaRPr lang="sv-FI" dirty="0" smtClean="0"/>
          </a:p>
          <a:p>
            <a:r>
              <a:rPr lang="sv-FI" b="1" dirty="0" err="1" smtClean="0"/>
              <a:t>Run</a:t>
            </a:r>
            <a:r>
              <a:rPr lang="sv-FI" b="1" dirty="0" smtClean="0"/>
              <a:t> 7:</a:t>
            </a:r>
            <a:r>
              <a:rPr lang="sv-FI" dirty="0" smtClean="0"/>
              <a:t> 20% lignin </a:t>
            </a:r>
            <a:r>
              <a:rPr lang="sv-FI" dirty="0" err="1" smtClean="0"/>
              <a:t>removed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849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CFD runs 6 and 7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/>
          <a:lstStyle/>
          <a:p>
            <a:r>
              <a:rPr lang="sv-FI" sz="2800" dirty="0" err="1" smtClean="0"/>
              <a:t>Note</a:t>
            </a:r>
            <a:r>
              <a:rPr lang="sv-FI" sz="2800" dirty="0" smtClean="0"/>
              <a:t>: </a:t>
            </a:r>
            <a:r>
              <a:rPr lang="sv-FI" sz="2800" dirty="0" err="1" smtClean="0"/>
              <a:t>Droplet</a:t>
            </a:r>
            <a:r>
              <a:rPr lang="sv-FI" sz="2800" dirty="0" smtClean="0"/>
              <a:t> </a:t>
            </a:r>
            <a:r>
              <a:rPr lang="sv-FI" sz="2800" dirty="0" err="1" smtClean="0"/>
              <a:t>size</a:t>
            </a:r>
            <a:r>
              <a:rPr lang="sv-FI" sz="2800" dirty="0" smtClean="0"/>
              <a:t>, </a:t>
            </a:r>
            <a:r>
              <a:rPr lang="sv-FI" sz="2800" dirty="0" err="1" smtClean="0"/>
              <a:t>liquor</a:t>
            </a:r>
            <a:r>
              <a:rPr lang="sv-FI" sz="2800" dirty="0" smtClean="0"/>
              <a:t> </a:t>
            </a:r>
            <a:r>
              <a:rPr lang="sv-FI" sz="2800" dirty="0" err="1" smtClean="0"/>
              <a:t>temperature</a:t>
            </a:r>
            <a:r>
              <a:rPr lang="sv-FI" sz="2800" dirty="0" smtClean="0"/>
              <a:t>, </a:t>
            </a:r>
            <a:r>
              <a:rPr lang="sv-FI" sz="2800" dirty="0" err="1" smtClean="0"/>
              <a:t>droplet</a:t>
            </a:r>
            <a:r>
              <a:rPr lang="sv-FI" sz="2800" dirty="0" smtClean="0"/>
              <a:t> </a:t>
            </a:r>
            <a:r>
              <a:rPr lang="sv-FI" sz="2800" dirty="0" err="1" smtClean="0"/>
              <a:t>velocity</a:t>
            </a:r>
            <a:r>
              <a:rPr lang="sv-FI" sz="2800" dirty="0" smtClean="0"/>
              <a:t>, etc – </a:t>
            </a:r>
            <a:r>
              <a:rPr lang="sv-FI" sz="2800" dirty="0" err="1" smtClean="0"/>
              <a:t>freely</a:t>
            </a:r>
            <a:r>
              <a:rPr lang="sv-FI" sz="2800" dirty="0" smtClean="0"/>
              <a:t> </a:t>
            </a:r>
            <a:r>
              <a:rPr lang="sv-FI" sz="2800" dirty="0" err="1" smtClean="0"/>
              <a:t>adjustable</a:t>
            </a:r>
            <a:r>
              <a:rPr lang="sv-FI" sz="2800" dirty="0" smtClean="0"/>
              <a:t>, independent parameters in CFD </a:t>
            </a:r>
            <a:r>
              <a:rPr lang="sv-FI" sz="2800" dirty="0" err="1" smtClean="0"/>
              <a:t>model</a:t>
            </a:r>
            <a:endParaRPr lang="sv-FI" sz="2800" dirty="0"/>
          </a:p>
          <a:p>
            <a:endParaRPr lang="sv-FI" sz="2800" dirty="0"/>
          </a:p>
          <a:p>
            <a:r>
              <a:rPr lang="sv-FI" sz="2800" dirty="0" smtClean="0"/>
              <a:t>For </a:t>
            </a:r>
            <a:r>
              <a:rPr lang="sv-FI" sz="2800" dirty="0" err="1" smtClean="0"/>
              <a:t>Runs</a:t>
            </a:r>
            <a:r>
              <a:rPr lang="sv-FI" sz="2800" dirty="0" smtClean="0"/>
              <a:t> 6 and 7, </a:t>
            </a:r>
            <a:r>
              <a:rPr lang="sv-FI" sz="2800" dirty="0" err="1" smtClean="0"/>
              <a:t>droplet</a:t>
            </a:r>
            <a:r>
              <a:rPr lang="sv-FI" sz="2800" dirty="0" smtClean="0"/>
              <a:t> </a:t>
            </a:r>
            <a:r>
              <a:rPr lang="sv-FI" sz="2800" dirty="0" err="1" smtClean="0"/>
              <a:t>size</a:t>
            </a:r>
            <a:r>
              <a:rPr lang="sv-FI" sz="2800" dirty="0"/>
              <a:t>,</a:t>
            </a:r>
            <a:r>
              <a:rPr lang="sv-FI" sz="2800" dirty="0" smtClean="0"/>
              <a:t> </a:t>
            </a:r>
            <a:r>
              <a:rPr lang="sv-FI" sz="2800" dirty="0" err="1" smtClean="0"/>
              <a:t>droplet</a:t>
            </a:r>
            <a:r>
              <a:rPr lang="sv-FI" sz="2800" dirty="0" smtClean="0"/>
              <a:t> </a:t>
            </a:r>
            <a:r>
              <a:rPr lang="sv-FI" sz="2800" dirty="0" err="1" smtClean="0"/>
              <a:t>velocity</a:t>
            </a:r>
            <a:r>
              <a:rPr lang="sv-FI" sz="2800" dirty="0" smtClean="0"/>
              <a:t>, and </a:t>
            </a:r>
            <a:r>
              <a:rPr lang="sv-FI" sz="2800" dirty="0" err="1" smtClean="0"/>
              <a:t>liquor</a:t>
            </a:r>
            <a:r>
              <a:rPr lang="sv-FI" sz="2800" dirty="0" smtClean="0"/>
              <a:t> </a:t>
            </a:r>
            <a:r>
              <a:rPr lang="sv-FI" sz="2800" dirty="0" err="1" smtClean="0"/>
              <a:t>temperature</a:t>
            </a:r>
            <a:r>
              <a:rPr lang="sv-FI" sz="2800" dirty="0" smtClean="0"/>
              <a:t> linked to </a:t>
            </a:r>
            <a:r>
              <a:rPr lang="sv-FI" sz="2800" dirty="0" err="1" smtClean="0"/>
              <a:t>each</a:t>
            </a:r>
            <a:r>
              <a:rPr lang="sv-FI" sz="2800" dirty="0" smtClean="0"/>
              <a:t> </a:t>
            </a:r>
            <a:r>
              <a:rPr lang="sv-FI" sz="2800" dirty="0" err="1" smtClean="0"/>
              <a:t>other</a:t>
            </a:r>
            <a:r>
              <a:rPr lang="sv-FI" sz="2800" dirty="0" smtClean="0"/>
              <a:t> in CFD </a:t>
            </a:r>
            <a:r>
              <a:rPr lang="sv-FI" sz="2800" dirty="0" err="1" smtClean="0"/>
              <a:t>model</a:t>
            </a:r>
            <a:endParaRPr lang="sv-FI" sz="2800" dirty="0" smtClean="0"/>
          </a:p>
          <a:p>
            <a:endParaRPr lang="sv-FI" sz="2800" dirty="0" smtClean="0"/>
          </a:p>
          <a:p>
            <a:r>
              <a:rPr lang="sv-FI" sz="2800" dirty="0" err="1" smtClean="0"/>
              <a:t>How</a:t>
            </a:r>
            <a:r>
              <a:rPr lang="sv-FI" sz="2800" dirty="0" smtClean="0"/>
              <a:t> </a:t>
            </a:r>
            <a:r>
              <a:rPr lang="sv-FI" sz="2800" dirty="0"/>
              <a:t>are </a:t>
            </a:r>
            <a:r>
              <a:rPr lang="sv-FI" sz="2800" dirty="0" err="1"/>
              <a:t>droplet</a:t>
            </a:r>
            <a:r>
              <a:rPr lang="sv-FI" sz="2800" dirty="0"/>
              <a:t> </a:t>
            </a:r>
            <a:r>
              <a:rPr lang="sv-FI" sz="2800" dirty="0" err="1"/>
              <a:t>size</a:t>
            </a:r>
            <a:r>
              <a:rPr lang="sv-FI" sz="2800" dirty="0"/>
              <a:t> and </a:t>
            </a:r>
            <a:r>
              <a:rPr lang="sv-FI" sz="2800" dirty="0" err="1"/>
              <a:t>droplet</a:t>
            </a:r>
            <a:r>
              <a:rPr lang="sv-FI" sz="2800" dirty="0"/>
              <a:t> </a:t>
            </a:r>
            <a:r>
              <a:rPr lang="sv-FI" sz="2800" dirty="0" err="1"/>
              <a:t>velocity</a:t>
            </a:r>
            <a:r>
              <a:rPr lang="sv-FI" sz="2800" dirty="0"/>
              <a:t> </a:t>
            </a:r>
            <a:r>
              <a:rPr lang="sv-FI" sz="2800" dirty="0" err="1"/>
              <a:t>connected</a:t>
            </a:r>
            <a:r>
              <a:rPr lang="sv-FI" sz="2800" dirty="0"/>
              <a:t> to </a:t>
            </a:r>
            <a:r>
              <a:rPr lang="sv-FI" sz="2800" dirty="0" err="1"/>
              <a:t>liquor</a:t>
            </a:r>
            <a:r>
              <a:rPr lang="sv-FI" sz="2800" dirty="0"/>
              <a:t> </a:t>
            </a:r>
            <a:r>
              <a:rPr lang="sv-FI" sz="2800" dirty="0" err="1" smtClean="0"/>
              <a:t>temperature</a:t>
            </a:r>
            <a:r>
              <a:rPr lang="sv-FI" sz="2800" dirty="0" smtClean="0"/>
              <a:t>?</a:t>
            </a:r>
            <a:endParaRPr lang="sv-FI" sz="2800" dirty="0"/>
          </a:p>
        </p:txBody>
      </p:sp>
    </p:spTree>
    <p:extLst>
      <p:ext uri="{BB962C8B-B14F-4D97-AF65-F5344CB8AC3E}">
        <p14:creationId xmlns:p14="http://schemas.microsoft.com/office/powerpoint/2010/main" val="4173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3600" dirty="0" smtClean="0">
                <a:latin typeface="Calibri" pitchFamily="34" charset="0"/>
              </a:rPr>
              <a:t>Spray characterization (</a:t>
            </a:r>
            <a:r>
              <a:rPr lang="en-GB" sz="3600" dirty="0" err="1" smtClean="0">
                <a:latin typeface="Calibri" pitchFamily="34" charset="0"/>
              </a:rPr>
              <a:t>Miikkulainen</a:t>
            </a:r>
            <a:r>
              <a:rPr lang="en-GB" sz="3600" dirty="0" smtClean="0">
                <a:latin typeface="Calibri" pitchFamily="34" charset="0"/>
              </a:rPr>
              <a:t> et al.)</a:t>
            </a:r>
            <a:endParaRPr lang="en-GB" sz="36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512" t="43365" r="25993" b="40813"/>
          <a:stretch/>
        </p:blipFill>
        <p:spPr>
          <a:xfrm>
            <a:off x="6372200" y="6114588"/>
            <a:ext cx="2706726" cy="69878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62415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32070" y="9807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B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28540" r="26766" b="51458"/>
          <a:stretch/>
        </p:blipFill>
        <p:spPr bwMode="auto">
          <a:xfrm>
            <a:off x="179512" y="1442393"/>
            <a:ext cx="4166190" cy="273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59506" r="26766" b="20584"/>
          <a:stretch/>
        </p:blipFill>
        <p:spPr bwMode="auto">
          <a:xfrm>
            <a:off x="4757663" y="1454958"/>
            <a:ext cx="4166190" cy="27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00982"/>
              </p:ext>
            </p:extLst>
          </p:nvPr>
        </p:nvGraphicFramePr>
        <p:xfrm>
          <a:off x="899592" y="4322192"/>
          <a:ext cx="729792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642"/>
                <a:gridCol w="2432642"/>
                <a:gridCol w="2432642"/>
              </a:tblGrid>
              <a:tr h="370840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err="1" smtClean="0"/>
                        <a:t>Nozzle</a:t>
                      </a:r>
                      <a:r>
                        <a:rPr lang="sv-FI" dirty="0" smtClean="0"/>
                        <a:t> A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err="1" smtClean="0"/>
                        <a:t>Nozzle</a:t>
                      </a:r>
                      <a:r>
                        <a:rPr lang="sv-FI" dirty="0" smtClean="0"/>
                        <a:t> B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Nozzle</a:t>
                      </a:r>
                      <a:r>
                        <a:rPr lang="sv-FI" dirty="0" smtClean="0"/>
                        <a:t> </a:t>
                      </a:r>
                      <a:r>
                        <a:rPr lang="sv-FI" dirty="0" err="1" smtClean="0"/>
                        <a:t>pipe</a:t>
                      </a:r>
                      <a:r>
                        <a:rPr lang="sv-FI" dirty="0" smtClean="0"/>
                        <a:t> diameter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27 mm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28 mm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Splash</a:t>
                      </a:r>
                      <a:r>
                        <a:rPr lang="sv-FI" dirty="0" smtClean="0"/>
                        <a:t> </a:t>
                      </a:r>
                      <a:r>
                        <a:rPr lang="sv-FI" dirty="0" err="1" smtClean="0"/>
                        <a:t>plate</a:t>
                      </a:r>
                      <a:r>
                        <a:rPr lang="sv-FI" dirty="0" smtClean="0"/>
                        <a:t> </a:t>
                      </a:r>
                      <a:r>
                        <a:rPr lang="sv-FI" dirty="0" err="1" smtClean="0"/>
                        <a:t>angle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23°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36°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Nozzle</a:t>
                      </a:r>
                      <a:r>
                        <a:rPr lang="sv-FI" dirty="0" smtClean="0"/>
                        <a:t> </a:t>
                      </a:r>
                      <a:r>
                        <a:rPr lang="sv-FI" dirty="0" err="1" smtClean="0"/>
                        <a:t>exit</a:t>
                      </a:r>
                      <a:r>
                        <a:rPr lang="sv-FI" dirty="0" smtClean="0"/>
                        <a:t> area </a:t>
                      </a:r>
                      <a:r>
                        <a:rPr lang="sv-FI" dirty="0" err="1" smtClean="0"/>
                        <a:t>reduced</a:t>
                      </a:r>
                      <a:r>
                        <a:rPr lang="sv-FI" dirty="0" smtClean="0"/>
                        <a:t> by </a:t>
                      </a:r>
                      <a:r>
                        <a:rPr lang="sv-FI" dirty="0" err="1" smtClean="0"/>
                        <a:t>plate</a:t>
                      </a:r>
                      <a:r>
                        <a:rPr lang="sv-FI" dirty="0" smtClean="0"/>
                        <a:t>?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err="1" smtClean="0"/>
                        <a:t>Partly</a:t>
                      </a:r>
                      <a:r>
                        <a:rPr lang="sv-FI" dirty="0" smtClean="0"/>
                        <a:t> </a:t>
                      </a:r>
                      <a:r>
                        <a:rPr lang="sv-FI" dirty="0" err="1" smtClean="0"/>
                        <a:t>reduced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Not </a:t>
                      </a:r>
                      <a:r>
                        <a:rPr lang="sv-FI" dirty="0" err="1" smtClean="0"/>
                        <a:t>reduced</a:t>
                      </a:r>
                      <a:endParaRPr lang="sv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</a:rPr>
              <a:t>Liquor T - droplet size – dependence</a:t>
            </a:r>
            <a:endParaRPr lang="en-GB" sz="40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27" t="53634" r="48305" b="16361"/>
          <a:stretch/>
        </p:blipFill>
        <p:spPr>
          <a:xfrm>
            <a:off x="179512" y="2132856"/>
            <a:ext cx="4176464" cy="3618149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12" t="43365" r="25993" b="40813"/>
          <a:stretch/>
        </p:blipFill>
        <p:spPr>
          <a:xfrm>
            <a:off x="5618280" y="5919950"/>
            <a:ext cx="3460646" cy="89342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59648" y="9807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B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28540" r="26766" b="51458"/>
          <a:stretch/>
        </p:blipFill>
        <p:spPr bwMode="auto">
          <a:xfrm>
            <a:off x="1373317" y="1456962"/>
            <a:ext cx="2694627" cy="7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59506" r="26766" b="20584"/>
          <a:stretch/>
        </p:blipFill>
        <p:spPr bwMode="auto">
          <a:xfrm>
            <a:off x="5292080" y="1456312"/>
            <a:ext cx="2694627" cy="7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3066" t="53634" r="20336" b="16361"/>
          <a:stretch/>
        </p:blipFill>
        <p:spPr>
          <a:xfrm>
            <a:off x="4560640" y="2132856"/>
            <a:ext cx="3971800" cy="3618149"/>
          </a:xfrm>
          <a:prstGeom prst="rect">
            <a:avLst/>
          </a:prstGeom>
          <a:ln>
            <a:noFill/>
          </a:ln>
        </p:spPr>
      </p:pic>
      <p:sp>
        <p:nvSpPr>
          <p:cNvPr id="16" name="Oval 15"/>
          <p:cNvSpPr/>
          <p:nvPr/>
        </p:nvSpPr>
        <p:spPr>
          <a:xfrm rot="1142519">
            <a:off x="1066104" y="3225765"/>
            <a:ext cx="3312368" cy="859060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9" name="Oval 18"/>
          <p:cNvSpPr/>
          <p:nvPr/>
        </p:nvSpPr>
        <p:spPr>
          <a:xfrm rot="1142519">
            <a:off x="5098551" y="3441789"/>
            <a:ext cx="3312368" cy="859060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850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</a:rPr>
              <a:t>Liquor T - droplet size – dependence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112" y="1219291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Generic</a:t>
            </a:r>
            <a:r>
              <a:rPr lang="sv-FI" sz="2400" dirty="0" smtClean="0"/>
              <a:t> </a:t>
            </a:r>
            <a:r>
              <a:rPr lang="sv-FI" sz="2400" dirty="0" err="1" smtClean="0"/>
              <a:t>correlation</a:t>
            </a:r>
            <a:r>
              <a:rPr lang="sv-FI" sz="2400" dirty="0" smtClean="0"/>
              <a:t> for CFD</a:t>
            </a:r>
            <a:endParaRPr lang="sv-FI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0" t="44492" r="30757" b="15411"/>
          <a:stretch/>
        </p:blipFill>
        <p:spPr bwMode="auto">
          <a:xfrm>
            <a:off x="1835696" y="1772816"/>
            <a:ext cx="5040560" cy="46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581128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/>
              <a:t>Dp(mm</a:t>
            </a:r>
            <a:r>
              <a:rPr lang="sv-FI" dirty="0" smtClean="0"/>
              <a:t>) = -1.46·T(°C)+32.5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177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</a:rPr>
              <a:t>Liquor T - droplet size – dependence</a:t>
            </a:r>
            <a:endParaRPr lang="en-GB" sz="40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27" t="53634" r="48305" b="16361"/>
          <a:stretch/>
        </p:blipFill>
        <p:spPr>
          <a:xfrm>
            <a:off x="179512" y="2132856"/>
            <a:ext cx="4176464" cy="3618149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12" t="43365" r="25993" b="40813"/>
          <a:stretch/>
        </p:blipFill>
        <p:spPr>
          <a:xfrm>
            <a:off x="5618280" y="5919950"/>
            <a:ext cx="3460646" cy="89342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59648" y="9807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B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28540" r="26766" b="51458"/>
          <a:stretch/>
        </p:blipFill>
        <p:spPr bwMode="auto">
          <a:xfrm>
            <a:off x="1373317" y="1456962"/>
            <a:ext cx="2694627" cy="7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59506" r="26766" b="20584"/>
          <a:stretch/>
        </p:blipFill>
        <p:spPr bwMode="auto">
          <a:xfrm>
            <a:off x="5292080" y="1456312"/>
            <a:ext cx="2694627" cy="7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3066" t="53634" r="20336" b="16361"/>
          <a:stretch/>
        </p:blipFill>
        <p:spPr>
          <a:xfrm>
            <a:off x="4560640" y="2132856"/>
            <a:ext cx="3971800" cy="361814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391892">
            <a:off x="2159044" y="346403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>
                <a:solidFill>
                  <a:srgbClr val="00B0F0"/>
                </a:solidFill>
              </a:rPr>
              <a:t>Correlation</a:t>
            </a:r>
            <a:endParaRPr lang="sv-FI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7624" y="3068960"/>
            <a:ext cx="3168352" cy="1368152"/>
          </a:xfrm>
          <a:prstGeom prst="line">
            <a:avLst/>
          </a:prstGeom>
          <a:ln w="539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48064" y="3140968"/>
            <a:ext cx="3168352" cy="1368152"/>
          </a:xfrm>
          <a:prstGeom prst="line">
            <a:avLst/>
          </a:prstGeom>
          <a:ln w="539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391892">
            <a:off x="6175832" y="353603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>
                <a:solidFill>
                  <a:srgbClr val="00B0F0"/>
                </a:solidFill>
              </a:rPr>
              <a:t>Correlation</a:t>
            </a:r>
            <a:endParaRPr lang="sv-F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err="1" smtClean="0">
                <a:latin typeface="Calibri" pitchFamily="34" charset="0"/>
              </a:rPr>
              <a:t>Modeled</a:t>
            </a:r>
            <a:r>
              <a:rPr lang="en-GB" sz="4800" dirty="0" smtClean="0">
                <a:latin typeface="Calibri" pitchFamily="34" charset="0"/>
              </a:rPr>
              <a:t> Black Liquors (1/3)</a:t>
            </a:r>
            <a:endParaRPr lang="en-GB" sz="4800" dirty="0"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17194"/>
              </p:ext>
            </p:extLst>
          </p:nvPr>
        </p:nvGraphicFramePr>
        <p:xfrm>
          <a:off x="107504" y="1124744"/>
          <a:ext cx="6251529" cy="503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729932"/>
                <a:gridCol w="2153445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Black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Lignin [1]</a:t>
                      </a:r>
                    </a:p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Tot. 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HHV 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(MJ/kg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1041" y="1772816"/>
            <a:ext cx="2389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err="1" smtClean="0"/>
              <a:t>Composition</a:t>
            </a:r>
            <a:r>
              <a:rPr lang="sv-FI" dirty="0" smtClean="0"/>
              <a:t> of </a:t>
            </a:r>
            <a:r>
              <a:rPr lang="sv-FI" dirty="0" err="1" smtClean="0"/>
              <a:t>reduced</a:t>
            </a:r>
            <a:r>
              <a:rPr lang="sv-FI" dirty="0" smtClean="0"/>
              <a:t> lignin BL</a:t>
            </a:r>
            <a:endParaRPr lang="sv-FI" dirty="0"/>
          </a:p>
          <a:p>
            <a:r>
              <a:rPr lang="sv-FI" dirty="0" err="1" smtClean="0"/>
              <a:t>based</a:t>
            </a:r>
            <a:r>
              <a:rPr lang="sv-FI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 smtClean="0"/>
              <a:t>Lignin </a:t>
            </a:r>
            <a:r>
              <a:rPr lang="sv-FI" dirty="0" err="1" smtClean="0"/>
              <a:t>content</a:t>
            </a:r>
            <a:endParaRPr lang="sv-FI" dirty="0"/>
          </a:p>
          <a:p>
            <a:r>
              <a:rPr lang="sv-FI" dirty="0"/>
              <a:t> </a:t>
            </a:r>
            <a:r>
              <a:rPr lang="sv-FI" dirty="0" smtClean="0"/>
              <a:t>    of BL: 36 </a:t>
            </a:r>
            <a:r>
              <a:rPr lang="sv-FI" dirty="0" err="1" smtClean="0"/>
              <a:t>wt-</a:t>
            </a:r>
            <a:r>
              <a:rPr lang="sv-FI" dirty="0" smtClean="0"/>
              <a:t>%</a:t>
            </a:r>
          </a:p>
          <a:p>
            <a:endParaRPr lang="sv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 smtClean="0"/>
              <a:t>175 kg H</a:t>
            </a:r>
            <a:r>
              <a:rPr lang="sv-FI" baseline="-25000" dirty="0" smtClean="0"/>
              <a:t>2</a:t>
            </a:r>
            <a:r>
              <a:rPr lang="sv-FI" dirty="0" smtClean="0"/>
              <a:t>SO</a:t>
            </a:r>
            <a:r>
              <a:rPr lang="sv-FI" baseline="-25000" dirty="0" smtClean="0"/>
              <a:t>4</a:t>
            </a:r>
            <a:r>
              <a:rPr lang="sv-FI" dirty="0" smtClean="0"/>
              <a:t>/ton</a:t>
            </a:r>
          </a:p>
          <a:p>
            <a:r>
              <a:rPr lang="sv-FI" dirty="0"/>
              <a:t> </a:t>
            </a:r>
            <a:r>
              <a:rPr lang="sv-FI" dirty="0" smtClean="0"/>
              <a:t>    lignin </a:t>
            </a:r>
            <a:r>
              <a:rPr lang="sv-FI" dirty="0" err="1" smtClean="0"/>
              <a:t>precipitated</a:t>
            </a:r>
            <a:r>
              <a:rPr lang="sv-FI" dirty="0" smtClean="0"/>
              <a:t>     [1]</a:t>
            </a:r>
            <a:endParaRPr lang="sv-FI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381328"/>
            <a:ext cx="772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1 </a:t>
            </a:r>
            <a:r>
              <a:rPr lang="en-US" sz="1200" dirty="0" err="1"/>
              <a:t>Tomani</a:t>
            </a:r>
            <a:r>
              <a:rPr lang="en-US" sz="1200" dirty="0"/>
              <a:t>, P. The </a:t>
            </a:r>
            <a:r>
              <a:rPr lang="en-US" sz="1200" dirty="0" err="1"/>
              <a:t>lignoboost</a:t>
            </a:r>
            <a:r>
              <a:rPr lang="en-US" sz="1200" dirty="0"/>
              <a:t> process. In Proceedings to The 2</a:t>
            </a:r>
            <a:r>
              <a:rPr lang="en-US" sz="1200" baseline="30000" dirty="0"/>
              <a:t>nd</a:t>
            </a:r>
            <a:r>
              <a:rPr lang="en-US" sz="1200" dirty="0"/>
              <a:t> Nordic Wood </a:t>
            </a:r>
            <a:r>
              <a:rPr lang="en-US" sz="1200" dirty="0" err="1"/>
              <a:t>Biorefinery</a:t>
            </a:r>
            <a:r>
              <a:rPr lang="en-US" sz="1200" dirty="0"/>
              <a:t> Conf., 2-4 Sept. </a:t>
            </a:r>
            <a:r>
              <a:rPr lang="en-US" sz="1200" dirty="0" smtClean="0"/>
              <a:t>2009,</a:t>
            </a:r>
          </a:p>
          <a:p>
            <a:r>
              <a:rPr lang="en-US" sz="1200" dirty="0" smtClean="0"/>
              <a:t>Helsinki</a:t>
            </a:r>
            <a:r>
              <a:rPr lang="en-US" sz="1200" dirty="0"/>
              <a:t>, Finland, pp. 181-188.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1672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3800" dirty="0" smtClean="0">
                <a:latin typeface="Calibri" pitchFamily="34" charset="0"/>
              </a:rPr>
              <a:t>Liquor T - droplet velocity – dependence</a:t>
            </a:r>
            <a:endParaRPr lang="en-GB" sz="38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26" t="15289" r="48307" b="54007"/>
          <a:stretch/>
        </p:blipFill>
        <p:spPr>
          <a:xfrm>
            <a:off x="179512" y="2204864"/>
            <a:ext cx="4176464" cy="370251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12" t="43365" r="25993" b="40813"/>
          <a:stretch/>
        </p:blipFill>
        <p:spPr>
          <a:xfrm>
            <a:off x="103242" y="5919950"/>
            <a:ext cx="3460646" cy="89342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28540" r="26766" b="51458"/>
          <a:stretch/>
        </p:blipFill>
        <p:spPr bwMode="auto">
          <a:xfrm>
            <a:off x="1373317" y="1456962"/>
            <a:ext cx="2694627" cy="7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2473732"/>
            <a:ext cx="453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800" dirty="0" err="1" smtClean="0"/>
              <a:t>Dimensionless</a:t>
            </a:r>
            <a:r>
              <a:rPr lang="sv-FI" sz="2800" dirty="0" smtClean="0"/>
              <a:t> </a:t>
            </a:r>
            <a:r>
              <a:rPr lang="sv-FI" sz="2800" dirty="0" err="1" smtClean="0"/>
              <a:t>velocity</a:t>
            </a:r>
            <a:r>
              <a:rPr lang="sv-FI" sz="2800" dirty="0" smtClean="0"/>
              <a:t>, v(-)</a:t>
            </a:r>
            <a:endParaRPr lang="sv-FI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71703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3600" dirty="0" smtClean="0"/>
              <a:t>v(-) =</a:t>
            </a:r>
            <a:endParaRPr lang="sv-FI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668651" y="3543399"/>
            <a:ext cx="313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400" dirty="0" err="1" smtClean="0"/>
              <a:t>Actual</a:t>
            </a:r>
            <a:r>
              <a:rPr lang="sv-FI" sz="2400" dirty="0" smtClean="0"/>
              <a:t> </a:t>
            </a:r>
            <a:r>
              <a:rPr lang="sv-FI" sz="2400" dirty="0" err="1" smtClean="0"/>
              <a:t>Liquor</a:t>
            </a:r>
            <a:r>
              <a:rPr lang="sv-FI" sz="2400" dirty="0" smtClean="0"/>
              <a:t> </a:t>
            </a:r>
            <a:r>
              <a:rPr lang="sv-FI" sz="2400" dirty="0" err="1" smtClean="0"/>
              <a:t>Velocity</a:t>
            </a:r>
            <a:endParaRPr lang="sv-FI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7018" y="4077072"/>
            <a:ext cx="3593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Liquor</a:t>
            </a:r>
            <a:r>
              <a:rPr lang="sv-FI" sz="2400" dirty="0" smtClean="0"/>
              <a:t> </a:t>
            </a:r>
            <a:r>
              <a:rPr lang="sv-FI" sz="2400" dirty="0" err="1" smtClean="0"/>
              <a:t>Velocity</a:t>
            </a:r>
            <a:r>
              <a:rPr lang="sv-FI" sz="2400" dirty="0" smtClean="0"/>
              <a:t> </a:t>
            </a:r>
            <a:r>
              <a:rPr lang="sv-FI" sz="2400" dirty="0" err="1" smtClean="0"/>
              <a:t>assuming</a:t>
            </a:r>
            <a:endParaRPr lang="sv-FI" sz="2400" dirty="0" smtClean="0"/>
          </a:p>
          <a:p>
            <a:pPr algn="ctr"/>
            <a:r>
              <a:rPr lang="sv-FI" sz="2400" dirty="0" smtClean="0"/>
              <a:t>no </a:t>
            </a:r>
            <a:r>
              <a:rPr lang="sv-FI" sz="2400" dirty="0" err="1" smtClean="0"/>
              <a:t>flashing</a:t>
            </a:r>
            <a:endParaRPr lang="sv-FI" sz="2400" dirty="0"/>
          </a:p>
        </p:txBody>
      </p:sp>
      <p:cxnSp>
        <p:nvCxnSpPr>
          <p:cNvPr id="14" name="Straight Connector 13"/>
          <p:cNvCxnSpPr>
            <a:stCxn id="9" idx="3"/>
          </p:cNvCxnSpPr>
          <p:nvPr/>
        </p:nvCxnSpPr>
        <p:spPr>
          <a:xfrm flipV="1">
            <a:off x="5558676" y="4040197"/>
            <a:ext cx="324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</p:spPr>
        <p:txBody>
          <a:bodyPr/>
          <a:lstStyle/>
          <a:p>
            <a:r>
              <a:rPr lang="en-GB" sz="3800" dirty="0" smtClean="0">
                <a:solidFill>
                  <a:srgbClr val="FFC000"/>
                </a:solidFill>
                <a:latin typeface="Calibri" pitchFamily="34" charset="0"/>
              </a:rPr>
              <a:t>Liquor T - droplet velocity – dependence</a:t>
            </a:r>
            <a:endParaRPr lang="en-GB" sz="38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26" t="15289" r="48307" b="54007"/>
          <a:stretch/>
        </p:blipFill>
        <p:spPr>
          <a:xfrm>
            <a:off x="179512" y="2204864"/>
            <a:ext cx="4176464" cy="370251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12" t="43365" r="25993" b="40813"/>
          <a:stretch/>
        </p:blipFill>
        <p:spPr>
          <a:xfrm>
            <a:off x="103242" y="5919950"/>
            <a:ext cx="3460646" cy="89342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28540" r="26766" b="51458"/>
          <a:stretch/>
        </p:blipFill>
        <p:spPr bwMode="auto">
          <a:xfrm>
            <a:off x="1373317" y="1456962"/>
            <a:ext cx="2694627" cy="7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5976" y="3356992"/>
            <a:ext cx="460735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sv-FI" sz="2400" dirty="0" smtClean="0"/>
              <a:t>10% and 20% </a:t>
            </a:r>
            <a:r>
              <a:rPr lang="sv-FI" sz="2400" dirty="0" err="1" smtClean="0"/>
              <a:t>reduced</a:t>
            </a:r>
            <a:r>
              <a:rPr lang="sv-FI" sz="2400" dirty="0" smtClean="0"/>
              <a:t> lignin</a:t>
            </a:r>
            <a:endParaRPr lang="sv-FI" sz="2400" dirty="0"/>
          </a:p>
          <a:p>
            <a:r>
              <a:rPr lang="sv-FI" sz="2400" dirty="0" smtClean="0"/>
              <a:t>Cases, </a:t>
            </a:r>
            <a:r>
              <a:rPr lang="sv-FI" sz="2400" dirty="0" err="1" smtClean="0"/>
              <a:t>liquor</a:t>
            </a:r>
            <a:r>
              <a:rPr lang="sv-FI" sz="2400" dirty="0" smtClean="0"/>
              <a:t> </a:t>
            </a:r>
            <a:r>
              <a:rPr lang="sv-FI" sz="2400" dirty="0" err="1" smtClean="0"/>
              <a:t>mass</a:t>
            </a:r>
            <a:r>
              <a:rPr lang="sv-FI" sz="2400" dirty="0" smtClean="0"/>
              <a:t> flow  ~7 kg/s</a:t>
            </a:r>
          </a:p>
        </p:txBody>
      </p:sp>
      <p:sp>
        <p:nvSpPr>
          <p:cNvPr id="13" name="Oval 12"/>
          <p:cNvSpPr/>
          <p:nvPr/>
        </p:nvSpPr>
        <p:spPr>
          <a:xfrm rot="21121304">
            <a:off x="1076594" y="4375529"/>
            <a:ext cx="3312368" cy="707899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5" name="Oval 14"/>
          <p:cNvSpPr/>
          <p:nvPr/>
        </p:nvSpPr>
        <p:spPr>
          <a:xfrm>
            <a:off x="1403648" y="3356992"/>
            <a:ext cx="1182950" cy="537564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684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3800" dirty="0" smtClean="0">
                <a:latin typeface="Calibri" pitchFamily="34" charset="0"/>
              </a:rPr>
              <a:t>Liquor T - droplet velocity – dependence</a:t>
            </a:r>
            <a:endParaRPr lang="en-GB" sz="38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26" t="15289" r="20338" b="54007"/>
          <a:stretch/>
        </p:blipFill>
        <p:spPr>
          <a:xfrm>
            <a:off x="179512" y="2204864"/>
            <a:ext cx="8352928" cy="370251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12" t="43365" r="25993" b="40813"/>
          <a:stretch/>
        </p:blipFill>
        <p:spPr>
          <a:xfrm>
            <a:off x="5618280" y="5919950"/>
            <a:ext cx="3460646" cy="89342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59648" y="9807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B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28540" r="26766" b="51458"/>
          <a:stretch/>
        </p:blipFill>
        <p:spPr bwMode="auto">
          <a:xfrm>
            <a:off x="1373317" y="1456962"/>
            <a:ext cx="2694627" cy="7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59506" r="26766" b="20584"/>
          <a:stretch/>
        </p:blipFill>
        <p:spPr bwMode="auto">
          <a:xfrm>
            <a:off x="5292080" y="1456312"/>
            <a:ext cx="2694627" cy="7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 rot="21121304">
            <a:off x="1159672" y="4303162"/>
            <a:ext cx="3312368" cy="782036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Oval 9"/>
          <p:cNvSpPr/>
          <p:nvPr/>
        </p:nvSpPr>
        <p:spPr>
          <a:xfrm rot="20943460">
            <a:off x="5899960" y="3721726"/>
            <a:ext cx="2365900" cy="792371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2" name="Oval 11"/>
          <p:cNvSpPr/>
          <p:nvPr/>
        </p:nvSpPr>
        <p:spPr>
          <a:xfrm>
            <a:off x="1403648" y="3356992"/>
            <a:ext cx="1182950" cy="537564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3" name="Oval 12"/>
          <p:cNvSpPr/>
          <p:nvPr/>
        </p:nvSpPr>
        <p:spPr>
          <a:xfrm>
            <a:off x="5292080" y="3356992"/>
            <a:ext cx="1182950" cy="537564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3" name="TextBox 2"/>
          <p:cNvSpPr txBox="1"/>
          <p:nvPr/>
        </p:nvSpPr>
        <p:spPr>
          <a:xfrm>
            <a:off x="539552" y="5867980"/>
            <a:ext cx="460735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sv-FI" sz="2400" dirty="0" smtClean="0"/>
              <a:t>10% and 20% </a:t>
            </a:r>
            <a:r>
              <a:rPr lang="sv-FI" sz="2400" dirty="0" err="1" smtClean="0"/>
              <a:t>reduced</a:t>
            </a:r>
            <a:r>
              <a:rPr lang="sv-FI" sz="2400" dirty="0" smtClean="0"/>
              <a:t> </a:t>
            </a:r>
            <a:r>
              <a:rPr lang="sv-FI" sz="2400" dirty="0" err="1" smtClean="0"/>
              <a:t>ligning</a:t>
            </a:r>
            <a:endParaRPr lang="sv-FI" sz="2400" dirty="0"/>
          </a:p>
          <a:p>
            <a:r>
              <a:rPr lang="sv-FI" sz="2400" dirty="0" smtClean="0"/>
              <a:t>Cases, </a:t>
            </a:r>
            <a:r>
              <a:rPr lang="sv-FI" sz="2400" dirty="0" err="1" smtClean="0"/>
              <a:t>liquor</a:t>
            </a:r>
            <a:r>
              <a:rPr lang="sv-FI" sz="2400" dirty="0" smtClean="0"/>
              <a:t> </a:t>
            </a:r>
            <a:r>
              <a:rPr lang="sv-FI" sz="2400" dirty="0" err="1" smtClean="0"/>
              <a:t>mass</a:t>
            </a:r>
            <a:r>
              <a:rPr lang="sv-FI" sz="2400" dirty="0" smtClean="0"/>
              <a:t> flow  ~7 kg/s</a:t>
            </a:r>
          </a:p>
        </p:txBody>
      </p:sp>
    </p:spTree>
    <p:extLst>
      <p:ext uri="{BB962C8B-B14F-4D97-AF65-F5344CB8AC3E}">
        <p14:creationId xmlns:p14="http://schemas.microsoft.com/office/powerpoint/2010/main" val="28451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t="35840" r="39984" b="20354"/>
          <a:stretch/>
        </p:blipFill>
        <p:spPr bwMode="auto">
          <a:xfrm>
            <a:off x="1802110" y="1815798"/>
            <a:ext cx="4896544" cy="459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3800" dirty="0" smtClean="0">
                <a:latin typeface="Calibri" pitchFamily="34" charset="0"/>
              </a:rPr>
              <a:t>Liquor T - droplet velocity – dependence</a:t>
            </a:r>
            <a:endParaRPr lang="en-GB" sz="3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4869160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v(-) = 0.057·T(°C)+0.668</a:t>
            </a:r>
            <a:endParaRPr lang="sv-FI" dirty="0"/>
          </a:p>
        </p:txBody>
      </p:sp>
      <p:sp>
        <p:nvSpPr>
          <p:cNvPr id="16" name="TextBox 15"/>
          <p:cNvSpPr txBox="1"/>
          <p:nvPr/>
        </p:nvSpPr>
        <p:spPr>
          <a:xfrm>
            <a:off x="2710112" y="1219291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Generic</a:t>
            </a:r>
            <a:r>
              <a:rPr lang="sv-FI" sz="2400" dirty="0" smtClean="0"/>
              <a:t> </a:t>
            </a:r>
            <a:r>
              <a:rPr lang="sv-FI" sz="2400" dirty="0" err="1" smtClean="0"/>
              <a:t>correlation</a:t>
            </a:r>
            <a:r>
              <a:rPr lang="sv-FI" sz="2400" dirty="0" smtClean="0"/>
              <a:t> for CFD</a:t>
            </a:r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38255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3800" dirty="0" smtClean="0">
                <a:latin typeface="Calibri" pitchFamily="34" charset="0"/>
              </a:rPr>
              <a:t>Liquor T - droplet velocity – dependence</a:t>
            </a:r>
            <a:endParaRPr lang="en-GB" sz="38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26" t="15289" r="20338" b="54007"/>
          <a:stretch/>
        </p:blipFill>
        <p:spPr>
          <a:xfrm>
            <a:off x="179512" y="2204864"/>
            <a:ext cx="8352928" cy="370251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12" t="43365" r="25993" b="40813"/>
          <a:stretch/>
        </p:blipFill>
        <p:spPr>
          <a:xfrm>
            <a:off x="5618280" y="5919950"/>
            <a:ext cx="3460646" cy="89342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14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A</a:t>
            </a:r>
            <a:endParaRPr lang="sv-F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59648" y="9807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400" dirty="0" err="1" smtClean="0"/>
              <a:t>Nozzle</a:t>
            </a:r>
            <a:r>
              <a:rPr lang="sv-FI" sz="2400" dirty="0" smtClean="0"/>
              <a:t> B</a:t>
            </a:r>
            <a:endParaRPr lang="sv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28540" r="26766" b="51458"/>
          <a:stretch/>
        </p:blipFill>
        <p:spPr bwMode="auto">
          <a:xfrm>
            <a:off x="1373317" y="1456962"/>
            <a:ext cx="2694627" cy="7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59506" r="26766" b="20584"/>
          <a:stretch/>
        </p:blipFill>
        <p:spPr bwMode="auto">
          <a:xfrm>
            <a:off x="5292080" y="1456312"/>
            <a:ext cx="2694627" cy="7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89789" y="46531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>
                <a:solidFill>
                  <a:srgbClr val="92D050"/>
                </a:solidFill>
              </a:rPr>
              <a:t>Exp</a:t>
            </a:r>
            <a:endParaRPr lang="sv-FI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7024" y="443711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>
                <a:solidFill>
                  <a:srgbClr val="92D050"/>
                </a:solidFill>
              </a:rPr>
              <a:t>Exp</a:t>
            </a:r>
            <a:endParaRPr lang="sv-FI" dirty="0">
              <a:solidFill>
                <a:srgbClr val="92D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21121304">
            <a:off x="1159672" y="4303162"/>
            <a:ext cx="3312368" cy="782036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2" name="Oval 21"/>
          <p:cNvSpPr/>
          <p:nvPr/>
        </p:nvSpPr>
        <p:spPr>
          <a:xfrm rot="20943460">
            <a:off x="5899960" y="3721726"/>
            <a:ext cx="2365900" cy="792371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76056" y="4117911"/>
            <a:ext cx="3243501" cy="607233"/>
          </a:xfrm>
          <a:prstGeom prst="line">
            <a:avLst/>
          </a:prstGeom>
          <a:ln w="539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949641">
            <a:off x="5316436" y="450688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>
                <a:solidFill>
                  <a:srgbClr val="00B0F0"/>
                </a:solidFill>
              </a:rPr>
              <a:t>Correlation</a:t>
            </a:r>
            <a:endParaRPr lang="sv-FI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54427">
            <a:off x="3306472" y="378680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err="1" smtClean="0">
                <a:solidFill>
                  <a:srgbClr val="00B0F0"/>
                </a:solidFill>
              </a:rPr>
              <a:t>Correlation</a:t>
            </a:r>
            <a:endParaRPr lang="sv-FI" dirty="0">
              <a:solidFill>
                <a:srgbClr val="00B0F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15616" y="4117911"/>
            <a:ext cx="3240360" cy="607233"/>
          </a:xfrm>
          <a:prstGeom prst="line">
            <a:avLst/>
          </a:prstGeom>
          <a:ln w="539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CFD runs 6 and 7 vs. Base Case</a:t>
            </a:r>
            <a:endParaRPr lang="en-GB" sz="48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30539"/>
              </p:ext>
            </p:extLst>
          </p:nvPr>
        </p:nvGraphicFramePr>
        <p:xfrm>
          <a:off x="72010" y="1397000"/>
          <a:ext cx="9036494" cy="260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296"/>
                <a:gridCol w="2106066"/>
                <a:gridCol w="2106066"/>
                <a:gridCol w="2106066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 (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6)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 (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7)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droplet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droplet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velocity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m/s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 m/s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 m/s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Excess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 °C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 °C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 °C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from Base Case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°C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 °C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4" r="27635"/>
          <a:stretch/>
        </p:blipFill>
        <p:spPr bwMode="auto">
          <a:xfrm>
            <a:off x="5038218" y="1671631"/>
            <a:ext cx="162201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8" r="31589"/>
          <a:stretch/>
        </p:blipFill>
        <p:spPr bwMode="auto">
          <a:xfrm>
            <a:off x="6546110" y="1671631"/>
            <a:ext cx="112223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9" r="32189"/>
          <a:stretch/>
        </p:blipFill>
        <p:spPr bwMode="auto">
          <a:xfrm>
            <a:off x="2843808" y="1671631"/>
            <a:ext cx="106877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Temperature</a:t>
            </a:r>
            <a:r>
              <a:rPr lang="fi-FI" sz="4000" dirty="0"/>
              <a:t> </a:t>
            </a:r>
            <a:r>
              <a:rPr lang="fi-FI" sz="4000" dirty="0" smtClean="0"/>
              <a:t>(-</a:t>
            </a:r>
            <a:r>
              <a:rPr lang="fi-FI" sz="4000" dirty="0"/>
              <a:t>10% </a:t>
            </a:r>
            <a:r>
              <a:rPr lang="fi-FI" sz="4000" dirty="0" err="1" smtClean="0"/>
              <a:t>lignin</a:t>
            </a:r>
            <a:r>
              <a:rPr lang="fi-FI" sz="4000" dirty="0" smtClean="0"/>
              <a:t>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3"/>
          <a:stretch/>
        </p:blipFill>
        <p:spPr bwMode="auto">
          <a:xfrm>
            <a:off x="244350" y="1702549"/>
            <a:ext cx="86449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28860"/>
          <a:stretch/>
        </p:blipFill>
        <p:spPr bwMode="auto">
          <a:xfrm>
            <a:off x="1331640" y="1671631"/>
            <a:ext cx="1545856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358" y="1405225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T (°C)</a:t>
            </a:r>
            <a:endParaRPr lang="sv-FI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1126485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br>
              <a:rPr lang="sv-FI" sz="2000" u="sng" dirty="0" smtClean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5.7 mm</a:t>
            </a:r>
            <a:endParaRPr lang="sv-FI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7235" y="5581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Side</a:t>
            </a:r>
            <a:endParaRPr lang="sv-FI" dirty="0" smtClean="0"/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  <p:sp>
        <p:nvSpPr>
          <p:cNvPr id="25" name="TextBox 24"/>
          <p:cNvSpPr txBox="1"/>
          <p:nvPr/>
        </p:nvSpPr>
        <p:spPr>
          <a:xfrm>
            <a:off x="3002125" y="559098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Front</a:t>
            </a:r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124744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br>
              <a:rPr lang="sv-FI" sz="2000" u="sng" dirty="0" smtClean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12.5 mm</a:t>
            </a:r>
            <a:endParaRPr lang="sv-FI" sz="2000" u="sng" dirty="0"/>
          </a:p>
        </p:txBody>
      </p:sp>
    </p:spTree>
    <p:extLst>
      <p:ext uri="{BB962C8B-B14F-4D97-AF65-F5344CB8AC3E}">
        <p14:creationId xmlns:p14="http://schemas.microsoft.com/office/powerpoint/2010/main" val="33136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8" r="32190"/>
          <a:stretch/>
        </p:blipFill>
        <p:spPr bwMode="auto">
          <a:xfrm>
            <a:off x="6538989" y="1669891"/>
            <a:ext cx="1090137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26986"/>
          <a:stretch/>
        </p:blipFill>
        <p:spPr bwMode="auto">
          <a:xfrm>
            <a:off x="1331640" y="1669891"/>
            <a:ext cx="1645941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r="32789"/>
          <a:stretch/>
        </p:blipFill>
        <p:spPr bwMode="auto">
          <a:xfrm>
            <a:off x="2843807" y="1669891"/>
            <a:ext cx="1026049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5" r="28157"/>
          <a:stretch/>
        </p:blipFill>
        <p:spPr bwMode="auto">
          <a:xfrm>
            <a:off x="5148064" y="1669891"/>
            <a:ext cx="1503825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Temperature</a:t>
            </a:r>
            <a:r>
              <a:rPr lang="fi-FI" sz="4000" dirty="0"/>
              <a:t> (-20% </a:t>
            </a:r>
            <a:r>
              <a:rPr lang="fi-FI" sz="4000" dirty="0" err="1" smtClean="0"/>
              <a:t>lignin</a:t>
            </a:r>
            <a:r>
              <a:rPr lang="fi-FI" sz="40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3"/>
          <a:stretch/>
        </p:blipFill>
        <p:spPr bwMode="auto">
          <a:xfrm>
            <a:off x="244350" y="1702549"/>
            <a:ext cx="864494" cy="40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358" y="1405225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T (°C)</a:t>
            </a:r>
            <a:endParaRPr lang="sv-FI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1126485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br>
              <a:rPr lang="sv-FI" sz="2000" u="sng" dirty="0" smtClean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5.7 mm</a:t>
            </a:r>
            <a:endParaRPr lang="sv-FI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7235" y="5581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Side</a:t>
            </a:r>
            <a:endParaRPr lang="sv-FI" dirty="0" smtClean="0"/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  <p:sp>
        <p:nvSpPr>
          <p:cNvPr id="25" name="TextBox 24"/>
          <p:cNvSpPr txBox="1"/>
          <p:nvPr/>
        </p:nvSpPr>
        <p:spPr>
          <a:xfrm>
            <a:off x="3002125" y="559098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Front</a:t>
            </a:r>
          </a:p>
          <a:p>
            <a:pPr algn="ctr"/>
            <a:r>
              <a:rPr lang="sv-FI" dirty="0" err="1" smtClean="0"/>
              <a:t>view</a:t>
            </a:r>
            <a:endParaRPr lang="sv-FI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124744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br>
              <a:rPr lang="sv-FI" sz="2000" u="sng" dirty="0" smtClean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23.0 mm</a:t>
            </a:r>
            <a:endParaRPr lang="sv-FI" sz="2000" u="sng" dirty="0"/>
          </a:p>
        </p:txBody>
      </p:sp>
    </p:spTree>
    <p:extLst>
      <p:ext uri="{BB962C8B-B14F-4D97-AF65-F5344CB8AC3E}">
        <p14:creationId xmlns:p14="http://schemas.microsoft.com/office/powerpoint/2010/main" val="5450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r="25785"/>
          <a:stretch/>
        </p:blipFill>
        <p:spPr bwMode="auto">
          <a:xfrm>
            <a:off x="6764911" y="1659410"/>
            <a:ext cx="201297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Carbon</a:t>
            </a:r>
            <a:r>
              <a:rPr lang="fi-FI" sz="4000" dirty="0" smtClean="0"/>
              <a:t> to </a:t>
            </a:r>
            <a:r>
              <a:rPr lang="fi-FI" sz="4000" dirty="0" err="1" smtClean="0"/>
              <a:t>walls/bed</a:t>
            </a:r>
            <a:r>
              <a:rPr lang="fi-FI" sz="4000" dirty="0"/>
              <a:t> (-10% </a:t>
            </a:r>
            <a:r>
              <a:rPr lang="fi-FI" sz="4000" dirty="0" err="1" smtClean="0"/>
              <a:t>lignin</a:t>
            </a:r>
            <a:r>
              <a:rPr lang="fi-FI" sz="4000" dirty="0" smtClean="0"/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5" r="25985"/>
          <a:stretch/>
        </p:blipFill>
        <p:spPr bwMode="auto">
          <a:xfrm>
            <a:off x="1400301" y="1659410"/>
            <a:ext cx="1947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4139952" y="1659410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34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(gC/s/m</a:t>
            </a:r>
            <a:r>
              <a:rPr lang="sv-FI" baseline="30000" dirty="0" smtClean="0"/>
              <a:t>2</a:t>
            </a:r>
            <a:r>
              <a:rPr lang="sv-FI" dirty="0" smtClean="0"/>
              <a:t>)</a:t>
            </a:r>
            <a:endParaRPr lang="sv-FI" dirty="0"/>
          </a:p>
        </p:txBody>
      </p:sp>
      <p:sp>
        <p:nvSpPr>
          <p:cNvPr id="11" name="TextBox 10"/>
          <p:cNvSpPr txBox="1"/>
          <p:nvPr/>
        </p:nvSpPr>
        <p:spPr>
          <a:xfrm>
            <a:off x="1435415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992922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5.7 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5961" y="6398665"/>
            <a:ext cx="358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Left</a:t>
            </a:r>
            <a:r>
              <a:rPr lang="sv-FI" dirty="0" smtClean="0"/>
              <a:t> </a:t>
            </a:r>
            <a:r>
              <a:rPr lang="sv-FI" dirty="0" err="1" smtClean="0"/>
              <a:t>wall</a:t>
            </a:r>
            <a:r>
              <a:rPr lang="sv-FI" dirty="0" smtClean="0"/>
              <a:t>, back </a:t>
            </a:r>
            <a:r>
              <a:rPr lang="sv-FI" dirty="0" err="1" smtClean="0"/>
              <a:t>wall</a:t>
            </a:r>
            <a:r>
              <a:rPr lang="sv-FI" dirty="0" smtClean="0"/>
              <a:t>, and char bed</a:t>
            </a:r>
            <a:endParaRPr lang="sv-FI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04" y="1650454"/>
            <a:ext cx="794276" cy="4514850"/>
            <a:chOff x="107504" y="1650454"/>
            <a:chExt cx="794276" cy="4514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15"/>
            <a:stretch/>
          </p:blipFill>
          <p:spPr bwMode="auto">
            <a:xfrm>
              <a:off x="107504" y="1650454"/>
              <a:ext cx="794276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9180" y="177281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000" dirty="0" smtClean="0"/>
                <a:t>≥</a:t>
              </a:r>
              <a:endParaRPr lang="sv-FI" sz="1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88224" y="980728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12.5 mm</a:t>
            </a:r>
          </a:p>
        </p:txBody>
      </p:sp>
    </p:spTree>
    <p:extLst>
      <p:ext uri="{BB962C8B-B14F-4D97-AF65-F5344CB8AC3E}">
        <p14:creationId xmlns:p14="http://schemas.microsoft.com/office/powerpoint/2010/main" val="1952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r="25986"/>
          <a:stretch/>
        </p:blipFill>
        <p:spPr bwMode="auto">
          <a:xfrm>
            <a:off x="6770848" y="1684893"/>
            <a:ext cx="200110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1400301" y="1650454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4139952" y="1669294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34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(gC/s/m</a:t>
            </a:r>
            <a:r>
              <a:rPr lang="sv-FI" baseline="30000" dirty="0" smtClean="0"/>
              <a:t>2</a:t>
            </a:r>
            <a:r>
              <a:rPr lang="sv-FI" dirty="0" smtClean="0"/>
              <a:t>)</a:t>
            </a:r>
            <a:endParaRPr lang="sv-FI" dirty="0"/>
          </a:p>
        </p:txBody>
      </p:sp>
      <p:sp>
        <p:nvSpPr>
          <p:cNvPr id="11" name="TextBox 10"/>
          <p:cNvSpPr txBox="1"/>
          <p:nvPr/>
        </p:nvSpPr>
        <p:spPr>
          <a:xfrm>
            <a:off x="1435415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626863" y="639866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Right </a:t>
            </a:r>
            <a:r>
              <a:rPr lang="sv-FI" dirty="0" err="1" smtClean="0"/>
              <a:t>wall</a:t>
            </a:r>
            <a:r>
              <a:rPr lang="sv-FI" dirty="0"/>
              <a:t> </a:t>
            </a:r>
            <a:r>
              <a:rPr lang="sv-FI" dirty="0" smtClean="0"/>
              <a:t>and front </a:t>
            </a:r>
            <a:r>
              <a:rPr lang="sv-FI" dirty="0" err="1" smtClean="0"/>
              <a:t>wall</a:t>
            </a:r>
            <a:endParaRPr lang="sv-FI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04" y="1650454"/>
            <a:ext cx="794276" cy="4514850"/>
            <a:chOff x="107504" y="1650454"/>
            <a:chExt cx="794276" cy="4514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15"/>
            <a:stretch/>
          </p:blipFill>
          <p:spPr bwMode="auto">
            <a:xfrm>
              <a:off x="107504" y="1650454"/>
              <a:ext cx="794276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79180" y="177281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000" dirty="0" smtClean="0"/>
                <a:t>≥</a:t>
              </a:r>
              <a:endParaRPr lang="sv-FI" sz="1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95936" y="992922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5.7 mm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980728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 smtClean="0"/>
              <a:t>10%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12.5 mm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to </a:t>
            </a:r>
            <a:r>
              <a:rPr lang="fi-FI" sz="4000" dirty="0" err="1" smtClean="0">
                <a:solidFill>
                  <a:srgbClr val="FFC000"/>
                </a:solidFill>
              </a:rPr>
              <a:t>walls/bed</a:t>
            </a:r>
            <a:r>
              <a:rPr lang="fi-FI" sz="4000" dirty="0">
                <a:solidFill>
                  <a:srgbClr val="FFC000"/>
                </a:solidFill>
              </a:rPr>
              <a:t> </a:t>
            </a:r>
            <a:r>
              <a:rPr lang="fi-FI" sz="4000" dirty="0" smtClean="0">
                <a:solidFill>
                  <a:srgbClr val="FFC000"/>
                </a:solidFill>
              </a:rPr>
              <a:t>(-10</a:t>
            </a:r>
            <a:r>
              <a:rPr lang="fi-FI" sz="4000" dirty="0">
                <a:solidFill>
                  <a:srgbClr val="FFC000"/>
                </a:solidFill>
              </a:rPr>
              <a:t>% </a:t>
            </a:r>
            <a:r>
              <a:rPr lang="fi-FI" sz="4000" dirty="0" err="1" smtClean="0">
                <a:solidFill>
                  <a:srgbClr val="FFC000"/>
                </a:solidFill>
              </a:rPr>
              <a:t>lignin</a:t>
            </a:r>
            <a:r>
              <a:rPr lang="fi-FI" sz="4000" dirty="0" smtClean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02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</p:spPr>
        <p:txBody>
          <a:bodyPr/>
          <a:lstStyle/>
          <a:p>
            <a:r>
              <a:rPr lang="en-GB" sz="4800" dirty="0" err="1" smtClean="0">
                <a:solidFill>
                  <a:srgbClr val="FFC000"/>
                </a:solidFill>
                <a:latin typeface="Calibri" pitchFamily="34" charset="0"/>
              </a:rPr>
              <a:t>Modeled</a:t>
            </a:r>
            <a:r>
              <a:rPr lang="en-GB" sz="4800" dirty="0" smtClean="0">
                <a:solidFill>
                  <a:srgbClr val="FFC000"/>
                </a:solidFill>
                <a:latin typeface="Calibri" pitchFamily="34" charset="0"/>
              </a:rPr>
              <a:t> Black Liquors (2/3)</a:t>
            </a:r>
            <a:endParaRPr lang="en-GB" sz="4800" dirty="0">
              <a:solidFill>
                <a:srgbClr val="FFC000"/>
              </a:solidFill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01391"/>
              </p:ext>
            </p:extLst>
          </p:nvPr>
        </p:nvGraphicFramePr>
        <p:xfrm>
          <a:off x="467544" y="1124744"/>
          <a:ext cx="8136904" cy="503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616290"/>
                <a:gridCol w="2040227"/>
                <a:gridCol w="2040227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Black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 (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ligning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Tot. 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HHV </a:t>
                      </a:r>
                    </a:p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MJ/kg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4139952" y="1659410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Carbon</a:t>
            </a:r>
            <a:r>
              <a:rPr lang="fi-FI" sz="4000" dirty="0" smtClean="0"/>
              <a:t> to </a:t>
            </a:r>
            <a:r>
              <a:rPr lang="fi-FI" sz="4000" dirty="0" err="1" smtClean="0"/>
              <a:t>walls/bed</a:t>
            </a:r>
            <a:r>
              <a:rPr lang="fi-FI" sz="4000" dirty="0"/>
              <a:t> (-20% </a:t>
            </a:r>
            <a:r>
              <a:rPr lang="fi-FI" sz="4000" dirty="0" err="1" smtClean="0"/>
              <a:t>lignin</a:t>
            </a:r>
            <a:r>
              <a:rPr lang="fi-FI" sz="4000" dirty="0" smtClean="0"/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5" r="25985"/>
          <a:stretch/>
        </p:blipFill>
        <p:spPr bwMode="auto">
          <a:xfrm>
            <a:off x="1400301" y="1659410"/>
            <a:ext cx="1947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34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(gC/s/m</a:t>
            </a:r>
            <a:r>
              <a:rPr lang="sv-FI" baseline="30000" dirty="0" smtClean="0"/>
              <a:t>2</a:t>
            </a:r>
            <a:r>
              <a:rPr lang="sv-FI" dirty="0" smtClean="0"/>
              <a:t>)</a:t>
            </a:r>
            <a:endParaRPr lang="sv-FI" dirty="0"/>
          </a:p>
        </p:txBody>
      </p:sp>
      <p:sp>
        <p:nvSpPr>
          <p:cNvPr id="11" name="TextBox 10"/>
          <p:cNvSpPr txBox="1"/>
          <p:nvPr/>
        </p:nvSpPr>
        <p:spPr>
          <a:xfrm>
            <a:off x="1435415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145961" y="6398665"/>
            <a:ext cx="358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err="1" smtClean="0"/>
              <a:t>Left</a:t>
            </a:r>
            <a:r>
              <a:rPr lang="sv-FI" dirty="0" smtClean="0"/>
              <a:t> </a:t>
            </a:r>
            <a:r>
              <a:rPr lang="sv-FI" dirty="0" err="1" smtClean="0"/>
              <a:t>wall</a:t>
            </a:r>
            <a:r>
              <a:rPr lang="sv-FI" dirty="0" smtClean="0"/>
              <a:t>, back </a:t>
            </a:r>
            <a:r>
              <a:rPr lang="sv-FI" dirty="0" err="1" smtClean="0"/>
              <a:t>wall</a:t>
            </a:r>
            <a:r>
              <a:rPr lang="sv-FI" dirty="0" smtClean="0"/>
              <a:t>, and char bed</a:t>
            </a:r>
            <a:endParaRPr lang="sv-FI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04" y="1650454"/>
            <a:ext cx="794276" cy="4514850"/>
            <a:chOff x="107504" y="1650454"/>
            <a:chExt cx="794276" cy="4514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15"/>
            <a:stretch/>
          </p:blipFill>
          <p:spPr bwMode="auto">
            <a:xfrm>
              <a:off x="107504" y="1650454"/>
              <a:ext cx="794276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9180" y="177281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000" dirty="0" smtClean="0"/>
                <a:t>≥</a:t>
              </a:r>
              <a:endParaRPr lang="sv-FI" sz="1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95936" y="992922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5.7 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980728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23.0 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r="25585"/>
          <a:stretch/>
        </p:blipFill>
        <p:spPr bwMode="auto">
          <a:xfrm>
            <a:off x="6732240" y="1678090"/>
            <a:ext cx="2024854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r="23983"/>
          <a:stretch/>
        </p:blipFill>
        <p:spPr bwMode="auto">
          <a:xfrm>
            <a:off x="4139952" y="1686357"/>
            <a:ext cx="207817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r="25385"/>
          <a:stretch/>
        </p:blipFill>
        <p:spPr bwMode="auto">
          <a:xfrm>
            <a:off x="1400301" y="1650454"/>
            <a:ext cx="199503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to </a:t>
            </a:r>
            <a:r>
              <a:rPr lang="fi-FI" sz="4000" dirty="0" err="1" smtClean="0">
                <a:solidFill>
                  <a:srgbClr val="FFC000"/>
                </a:solidFill>
              </a:rPr>
              <a:t>walls/bed</a:t>
            </a:r>
            <a:r>
              <a:rPr lang="fi-FI" sz="4000" dirty="0">
                <a:solidFill>
                  <a:srgbClr val="FFC000"/>
                </a:solidFill>
              </a:rPr>
              <a:t> (-20% </a:t>
            </a:r>
            <a:r>
              <a:rPr lang="fi-FI" sz="4000" dirty="0" err="1" smtClean="0">
                <a:solidFill>
                  <a:srgbClr val="FFC000"/>
                </a:solidFill>
              </a:rPr>
              <a:t>lignin</a:t>
            </a:r>
            <a:r>
              <a:rPr lang="fi-FI" sz="4000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134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/>
              <a:t>(gC/s/m</a:t>
            </a:r>
            <a:r>
              <a:rPr lang="sv-FI" baseline="30000" dirty="0" smtClean="0"/>
              <a:t>2</a:t>
            </a:r>
            <a:r>
              <a:rPr lang="sv-FI" dirty="0" smtClean="0"/>
              <a:t>)</a:t>
            </a:r>
            <a:endParaRPr lang="sv-FI" dirty="0"/>
          </a:p>
        </p:txBody>
      </p:sp>
      <p:sp>
        <p:nvSpPr>
          <p:cNvPr id="11" name="TextBox 10"/>
          <p:cNvSpPr txBox="1"/>
          <p:nvPr/>
        </p:nvSpPr>
        <p:spPr>
          <a:xfrm>
            <a:off x="1435415" y="112474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000" u="sng" dirty="0" smtClean="0"/>
              <a:t>Original </a:t>
            </a:r>
            <a:r>
              <a:rPr lang="sv-FI" sz="2000" u="sng" dirty="0" err="1" smtClean="0"/>
              <a:t>liquor</a:t>
            </a:r>
            <a:endParaRPr lang="sv-FI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626863" y="639866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dirty="0" smtClean="0"/>
              <a:t>Right </a:t>
            </a:r>
            <a:r>
              <a:rPr lang="sv-FI" dirty="0" err="1" smtClean="0"/>
              <a:t>wall</a:t>
            </a:r>
            <a:r>
              <a:rPr lang="sv-FI" dirty="0"/>
              <a:t> </a:t>
            </a:r>
            <a:r>
              <a:rPr lang="sv-FI" dirty="0" smtClean="0"/>
              <a:t>and front </a:t>
            </a:r>
            <a:r>
              <a:rPr lang="sv-FI" dirty="0" err="1" smtClean="0"/>
              <a:t>wall</a:t>
            </a:r>
            <a:endParaRPr lang="sv-FI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04" y="1650454"/>
            <a:ext cx="794276" cy="4514850"/>
            <a:chOff x="107504" y="1650454"/>
            <a:chExt cx="794276" cy="4514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15"/>
            <a:stretch/>
          </p:blipFill>
          <p:spPr bwMode="auto">
            <a:xfrm>
              <a:off x="107504" y="1650454"/>
              <a:ext cx="794276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79180" y="177281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000" dirty="0" smtClean="0"/>
                <a:t>≥</a:t>
              </a:r>
              <a:endParaRPr lang="sv-FI" sz="1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95936" y="992922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 smtClean="0"/>
              <a:t> 5.7 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8224" y="980728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2000" u="sng" dirty="0"/>
              <a:t>2</a:t>
            </a:r>
            <a:r>
              <a:rPr lang="sv-FI" sz="2000" u="sng" dirty="0" smtClean="0"/>
              <a:t>0% </a:t>
            </a:r>
            <a:r>
              <a:rPr lang="sv-FI" sz="2000" u="sng" dirty="0" err="1" smtClean="0"/>
              <a:t>reduced</a:t>
            </a:r>
            <a:r>
              <a:rPr lang="sv-FI" sz="2000" u="sng" dirty="0" smtClean="0"/>
              <a:t> lignin</a:t>
            </a:r>
            <a:r>
              <a:rPr lang="sv-FI" sz="2000" u="sng" dirty="0"/>
              <a:t/>
            </a:r>
            <a:br>
              <a:rPr lang="sv-FI" sz="2000" u="sng" dirty="0"/>
            </a:br>
            <a:r>
              <a:rPr lang="sv-FI" sz="2000" u="sng" dirty="0" smtClean="0"/>
              <a:t>with </a:t>
            </a:r>
            <a:r>
              <a:rPr lang="sv-FI" sz="2000" u="sng" dirty="0" err="1" smtClean="0"/>
              <a:t>dp</a:t>
            </a:r>
            <a:r>
              <a:rPr lang="sv-FI" sz="2000" u="sng" dirty="0"/>
              <a:t> </a:t>
            </a:r>
            <a:r>
              <a:rPr lang="sv-FI" sz="2000" u="sng" dirty="0" smtClean="0"/>
              <a:t>23.0 mm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r="24985"/>
          <a:stretch/>
        </p:blipFill>
        <p:spPr bwMode="auto">
          <a:xfrm>
            <a:off x="6732240" y="1688614"/>
            <a:ext cx="206048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44243"/>
              </p:ext>
            </p:extLst>
          </p:nvPr>
        </p:nvGraphicFramePr>
        <p:xfrm>
          <a:off x="687614" y="857250"/>
          <a:ext cx="776877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Furnace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loading</a:t>
            </a:r>
            <a:r>
              <a:rPr lang="fi-FI" sz="4000" dirty="0">
                <a:solidFill>
                  <a:srgbClr val="FFC000"/>
                </a:solidFill>
              </a:rPr>
              <a:t> (-10</a:t>
            </a:r>
            <a:r>
              <a:rPr lang="fi-FI" sz="4000" dirty="0" smtClean="0">
                <a:solidFill>
                  <a:srgbClr val="FFC000"/>
                </a:solidFill>
              </a:rPr>
              <a:t>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Base Case</a:t>
            </a:r>
            <a:endParaRPr lang="sv-FI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414908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-10% lignin</a:t>
            </a:r>
            <a:endParaRPr lang="sv-F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430148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-10% lignin,</a:t>
            </a:r>
            <a:br>
              <a:rPr lang="sv-FI" sz="1200" dirty="0" smtClean="0"/>
            </a:br>
            <a:r>
              <a:rPr lang="sv-FI" sz="1200" dirty="0" err="1" smtClean="0"/>
              <a:t>dp</a:t>
            </a:r>
            <a:r>
              <a:rPr lang="sv-FI" sz="1200" dirty="0" smtClean="0"/>
              <a:t> 12.5 mm</a:t>
            </a:r>
            <a:endParaRPr lang="sv-FI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1157" y="486916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Sec</a:t>
            </a:r>
            <a:r>
              <a:rPr lang="sv-FI" sz="1200" dirty="0" smtClean="0"/>
              <a:t> air</a:t>
            </a:r>
            <a:endParaRPr lang="sv-FI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3933056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3224009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4448145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Liquor</a:t>
            </a:r>
            <a:endParaRPr lang="sv-FI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9807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Bullnose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11004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796194"/>
              </p:ext>
            </p:extLst>
          </p:nvPr>
        </p:nvGraphicFramePr>
        <p:xfrm>
          <a:off x="687614" y="857250"/>
          <a:ext cx="776877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Furnace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conversion</a:t>
            </a:r>
            <a:r>
              <a:rPr lang="fi-FI" sz="4000" dirty="0">
                <a:solidFill>
                  <a:srgbClr val="FFC000"/>
                </a:solidFill>
              </a:rPr>
              <a:t> </a:t>
            </a:r>
            <a:r>
              <a:rPr lang="fi-FI" sz="4000" dirty="0" smtClean="0">
                <a:solidFill>
                  <a:srgbClr val="FFC000"/>
                </a:solidFill>
              </a:rPr>
              <a:t>(-</a:t>
            </a:r>
            <a:r>
              <a:rPr lang="fi-FI" sz="4000" dirty="0">
                <a:solidFill>
                  <a:srgbClr val="FFC000"/>
                </a:solidFill>
              </a:rPr>
              <a:t>10</a:t>
            </a:r>
            <a:r>
              <a:rPr lang="fi-FI" sz="4000" dirty="0" smtClean="0">
                <a:solidFill>
                  <a:srgbClr val="FFC000"/>
                </a:solidFill>
              </a:rPr>
              <a:t>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Base Case</a:t>
            </a:r>
            <a:endParaRPr lang="sv-FI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3872081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-10% lignin</a:t>
            </a:r>
            <a:endParaRPr lang="sv-F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430148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-10% lignin,</a:t>
            </a:r>
            <a:br>
              <a:rPr lang="sv-FI" sz="1200" dirty="0" smtClean="0"/>
            </a:br>
            <a:r>
              <a:rPr lang="sv-FI" sz="1200" dirty="0" err="1" smtClean="0"/>
              <a:t>dp</a:t>
            </a:r>
            <a:r>
              <a:rPr lang="sv-FI" sz="1200" dirty="0" smtClean="0"/>
              <a:t> 12.5 mm</a:t>
            </a:r>
            <a:endParaRPr lang="sv-FI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1157" y="486916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Sec</a:t>
            </a:r>
            <a:r>
              <a:rPr lang="sv-FI" sz="1200" dirty="0" smtClean="0"/>
              <a:t> air</a:t>
            </a:r>
            <a:endParaRPr lang="sv-FI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3933056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3224009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4448145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Liquor</a:t>
            </a:r>
            <a:endParaRPr lang="sv-FI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9807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Bullnose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20131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819000"/>
              </p:ext>
            </p:extLst>
          </p:nvPr>
        </p:nvGraphicFramePr>
        <p:xfrm>
          <a:off x="713014" y="857250"/>
          <a:ext cx="771797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Furnace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loading</a:t>
            </a:r>
            <a:r>
              <a:rPr lang="fi-FI" sz="4000" dirty="0">
                <a:solidFill>
                  <a:srgbClr val="FFC000"/>
                </a:solidFill>
              </a:rPr>
              <a:t> (-20</a:t>
            </a:r>
            <a:r>
              <a:rPr lang="fi-FI" sz="4000" dirty="0" smtClean="0">
                <a:solidFill>
                  <a:srgbClr val="FFC000"/>
                </a:solidFill>
              </a:rPr>
              <a:t>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Base Case</a:t>
            </a:r>
            <a:endParaRPr lang="sv-FI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3872081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-20% lignin</a:t>
            </a:r>
            <a:endParaRPr lang="sv-F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547664" y="469552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-20% lignin,</a:t>
            </a:r>
            <a:br>
              <a:rPr lang="sv-FI" sz="1200" dirty="0" smtClean="0"/>
            </a:br>
            <a:r>
              <a:rPr lang="sv-FI" sz="1200" dirty="0" err="1" smtClean="0"/>
              <a:t>dp</a:t>
            </a:r>
            <a:r>
              <a:rPr lang="sv-FI" sz="1200" dirty="0" smtClean="0"/>
              <a:t> 23.0 mm</a:t>
            </a:r>
            <a:endParaRPr lang="sv-FI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1157" y="486916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Sec</a:t>
            </a:r>
            <a:r>
              <a:rPr lang="sv-FI" sz="1200" dirty="0" smtClean="0"/>
              <a:t> air</a:t>
            </a:r>
            <a:endParaRPr lang="sv-FI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3933056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3224009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4448145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Liquor</a:t>
            </a:r>
            <a:endParaRPr lang="sv-FI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9807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Bullnose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2673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51641"/>
              </p:ext>
            </p:extLst>
          </p:nvPr>
        </p:nvGraphicFramePr>
        <p:xfrm>
          <a:off x="713014" y="857250"/>
          <a:ext cx="771797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Furnace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conversion</a:t>
            </a:r>
            <a:r>
              <a:rPr lang="fi-FI" sz="4000" dirty="0">
                <a:solidFill>
                  <a:srgbClr val="FFC000"/>
                </a:solidFill>
              </a:rPr>
              <a:t> (-20%)</a:t>
            </a:r>
            <a:endParaRPr lang="fi-FI" sz="40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378904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Base Case</a:t>
            </a:r>
            <a:endParaRPr lang="sv-FI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3872081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-20% lignin</a:t>
            </a:r>
            <a:endParaRPr lang="sv-F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87983" y="469552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smtClean="0"/>
              <a:t>-20% lignin,</a:t>
            </a:r>
            <a:br>
              <a:rPr lang="sv-FI" sz="1200" dirty="0" smtClean="0"/>
            </a:br>
            <a:r>
              <a:rPr lang="sv-FI" sz="1200" dirty="0" err="1" smtClean="0"/>
              <a:t>dp</a:t>
            </a:r>
            <a:r>
              <a:rPr lang="sv-FI" sz="1200" dirty="0" smtClean="0"/>
              <a:t> 23.0 mm</a:t>
            </a:r>
            <a:endParaRPr lang="sv-FI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1157" y="486916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Sec</a:t>
            </a:r>
            <a:r>
              <a:rPr lang="sv-FI" sz="1200" dirty="0" smtClean="0"/>
              <a:t> air</a:t>
            </a:r>
            <a:endParaRPr lang="sv-FI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3933056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3224009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Tertair</a:t>
            </a:r>
            <a:endParaRPr lang="sv-FI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4448145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Liquor</a:t>
            </a:r>
            <a:endParaRPr lang="sv-FI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9807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 dirty="0" err="1" smtClean="0"/>
              <a:t>Bullnose</a:t>
            </a:r>
            <a:endParaRPr lang="sv-FI" sz="1200" dirty="0"/>
          </a:p>
        </p:txBody>
      </p:sp>
    </p:spTree>
    <p:extLst>
      <p:ext uri="{BB962C8B-B14F-4D97-AF65-F5344CB8AC3E}">
        <p14:creationId xmlns:p14="http://schemas.microsoft.com/office/powerpoint/2010/main" val="1278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Fate</a:t>
            </a:r>
            <a:r>
              <a:rPr lang="fi-FI" sz="4000" dirty="0" smtClean="0"/>
              <a:t> of </a:t>
            </a:r>
            <a:r>
              <a:rPr lang="fi-FI" sz="4000" dirty="0" err="1" smtClean="0"/>
              <a:t>char</a:t>
            </a:r>
            <a:r>
              <a:rPr lang="fi-FI" sz="4000" dirty="0" smtClean="0"/>
              <a:t> </a:t>
            </a:r>
            <a:r>
              <a:rPr lang="fi-FI" sz="4000" dirty="0" err="1" smtClean="0"/>
              <a:t>carbon</a:t>
            </a:r>
            <a:r>
              <a:rPr lang="fi-FI" sz="4000" dirty="0"/>
              <a:t> (-10</a:t>
            </a:r>
            <a:r>
              <a:rPr lang="fi-FI" sz="4000" dirty="0" smtClean="0"/>
              <a:t>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175298"/>
              </p:ext>
            </p:extLst>
          </p:nvPr>
        </p:nvGraphicFramePr>
        <p:xfrm>
          <a:off x="179512" y="1397000"/>
          <a:ext cx="8856983" cy="3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(kg/s)</a:t>
                      </a: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5.7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12.5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in-flight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accumulation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Fate</a:t>
            </a:r>
            <a:r>
              <a:rPr lang="fi-FI" sz="4000" dirty="0" smtClean="0"/>
              <a:t> of </a:t>
            </a:r>
            <a:r>
              <a:rPr lang="fi-FI" sz="4000" dirty="0" err="1" smtClean="0"/>
              <a:t>char</a:t>
            </a:r>
            <a:r>
              <a:rPr lang="fi-FI" sz="4000" dirty="0" smtClean="0"/>
              <a:t> </a:t>
            </a:r>
            <a:r>
              <a:rPr lang="fi-FI" sz="4000" dirty="0" err="1" smtClean="0"/>
              <a:t>carbon</a:t>
            </a:r>
            <a:r>
              <a:rPr lang="fi-FI" sz="4000" dirty="0"/>
              <a:t> (-20</a:t>
            </a:r>
            <a:r>
              <a:rPr lang="fi-FI" sz="4000" dirty="0" smtClean="0"/>
              <a:t>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86448"/>
              </p:ext>
            </p:extLst>
          </p:nvPr>
        </p:nvGraphicFramePr>
        <p:xfrm>
          <a:off x="179512" y="1397000"/>
          <a:ext cx="8856983" cy="3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(kg/s)</a:t>
                      </a: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5.7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23.0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in-flight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accumulation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79304"/>
              </p:ext>
            </p:extLst>
          </p:nvPr>
        </p:nvGraphicFramePr>
        <p:xfrm>
          <a:off x="179512" y="1397000"/>
          <a:ext cx="8856983" cy="3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5.7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12.5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in-flight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44.3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58.0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83.7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70.5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83.4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accumulation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-12.5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Fate</a:t>
            </a:r>
            <a:r>
              <a:rPr lang="fi-FI" sz="4000" dirty="0" smtClean="0">
                <a:solidFill>
                  <a:srgbClr val="FFC000"/>
                </a:solidFill>
              </a:rPr>
              <a:t> of </a:t>
            </a:r>
            <a:r>
              <a:rPr lang="fi-FI" sz="4000" dirty="0" err="1" smtClean="0">
                <a:solidFill>
                  <a:srgbClr val="FFC000"/>
                </a:solidFill>
              </a:rPr>
              <a:t>char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>
                <a:solidFill>
                  <a:srgbClr val="FFC000"/>
                </a:solidFill>
              </a:rPr>
              <a:t> (-10</a:t>
            </a:r>
            <a:r>
              <a:rPr lang="fi-FI" sz="4000" dirty="0" smtClean="0">
                <a:solidFill>
                  <a:srgbClr val="FFC000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1329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14982"/>
              </p:ext>
            </p:extLst>
          </p:nvPr>
        </p:nvGraphicFramePr>
        <p:xfrm>
          <a:off x="179512" y="1397000"/>
          <a:ext cx="8856983" cy="3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064229"/>
                <a:gridCol w="2064229"/>
                <a:gridCol w="206422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  <a:p>
                      <a:pPr algn="r" fontAlgn="b"/>
                      <a:endParaRPr lang="sv-FI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Case</a:t>
                      </a:r>
                    </a:p>
                    <a:p>
                      <a:pPr algn="ctr" fontAlgn="b"/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5.7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reduced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lignin,</a:t>
                      </a:r>
                      <a:b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23.0 mm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sv-FI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iquor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in-flight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44.3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conversion</a:t>
                      </a:r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bed/walls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accumulation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  <a:endParaRPr lang="sv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>
                <a:solidFill>
                  <a:srgbClr val="FFC000"/>
                </a:solidFill>
              </a:rPr>
              <a:t>Fate</a:t>
            </a:r>
            <a:r>
              <a:rPr lang="fi-FI" sz="4000" dirty="0" smtClean="0">
                <a:solidFill>
                  <a:srgbClr val="FFC000"/>
                </a:solidFill>
              </a:rPr>
              <a:t> of </a:t>
            </a:r>
            <a:r>
              <a:rPr lang="fi-FI" sz="4000" dirty="0" err="1" smtClean="0">
                <a:solidFill>
                  <a:srgbClr val="FFC000"/>
                </a:solidFill>
              </a:rPr>
              <a:t>char</a:t>
            </a:r>
            <a:r>
              <a:rPr lang="fi-FI" sz="4000" dirty="0" smtClean="0">
                <a:solidFill>
                  <a:srgbClr val="FFC000"/>
                </a:solidFill>
              </a:rPr>
              <a:t> </a:t>
            </a:r>
            <a:r>
              <a:rPr lang="fi-FI" sz="4000" dirty="0" err="1" smtClean="0">
                <a:solidFill>
                  <a:srgbClr val="FFC000"/>
                </a:solidFill>
              </a:rPr>
              <a:t>carbon</a:t>
            </a:r>
            <a:r>
              <a:rPr lang="fi-FI" sz="4000" dirty="0">
                <a:solidFill>
                  <a:srgbClr val="FFC000"/>
                </a:solidFill>
              </a:rPr>
              <a:t> (-</a:t>
            </a:r>
            <a:r>
              <a:rPr lang="fi-FI" sz="4000" dirty="0" smtClean="0">
                <a:solidFill>
                  <a:srgbClr val="FFC000"/>
                </a:solidFill>
              </a:rPr>
              <a:t>20</a:t>
            </a:r>
            <a:r>
              <a:rPr lang="fi-FI" sz="4000" dirty="0">
                <a:solidFill>
                  <a:srgbClr val="FFC000"/>
                </a:solidFill>
              </a:rPr>
              <a:t>%</a:t>
            </a:r>
            <a:r>
              <a:rPr lang="fi-FI" sz="4000" dirty="0" smtClean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40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err="1" smtClean="0">
                <a:latin typeface="Calibri" pitchFamily="34" charset="0"/>
              </a:rPr>
              <a:t>Modeled</a:t>
            </a:r>
            <a:r>
              <a:rPr lang="en-GB" sz="4800" dirty="0" smtClean="0">
                <a:latin typeface="Calibri" pitchFamily="34" charset="0"/>
              </a:rPr>
              <a:t> Black Liquors (3/3)</a:t>
            </a:r>
            <a:endParaRPr lang="en-GB" sz="48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73288"/>
              </p:ext>
            </p:extLst>
          </p:nvPr>
        </p:nvGraphicFramePr>
        <p:xfrm>
          <a:off x="179513" y="1124744"/>
          <a:ext cx="8640960" cy="506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2040227"/>
                <a:gridCol w="2040227"/>
                <a:gridCol w="2040227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Black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</a:p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ligning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sv-FI" sz="2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wt-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Volatiles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(kg/kg </a:t>
                      </a:r>
                      <a:r>
                        <a:rPr lang="sv-FI" sz="2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0.337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0.337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0.337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Char-C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(kg/kg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0.143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0.074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Inorganics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(kg/kg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0.516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0.555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0.585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(kg/kg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0.115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</a:t>
                      </a:r>
                      <a: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(kg/kg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0.118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</a:t>
                      </a:r>
                      <a: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(kg/kg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0.335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0.345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HHV 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(MJ/kg </a:t>
                      </a:r>
                      <a:r>
                        <a:rPr lang="sv-FI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d.s</a:t>
                      </a:r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6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Conclusions</a:t>
            </a:r>
            <a:r>
              <a:rPr lang="fi-FI" sz="4000" dirty="0" smtClean="0"/>
              <a:t> - </a:t>
            </a:r>
            <a:r>
              <a:rPr lang="fi-FI" sz="4000" dirty="0" err="1" smtClean="0"/>
              <a:t>Runs</a:t>
            </a:r>
            <a:r>
              <a:rPr lang="fi-FI" sz="4000" dirty="0" smtClean="0"/>
              <a:t> 6 and 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/>
          <a:lstStyle/>
          <a:p>
            <a:r>
              <a:rPr lang="sv-FI" sz="3000" dirty="0" smtClean="0"/>
              <a:t>With lignin removal and air split </a:t>
            </a:r>
            <a:r>
              <a:rPr lang="sv-FI" sz="3000" dirty="0" err="1" smtClean="0"/>
              <a:t>unchanged</a:t>
            </a:r>
            <a:r>
              <a:rPr lang="sv-FI" sz="3000" dirty="0" smtClean="0"/>
              <a:t> </a:t>
            </a:r>
            <a:r>
              <a:rPr lang="sv-FI" sz="3000" dirty="0" err="1" smtClean="0"/>
              <a:t>considerably</a:t>
            </a:r>
            <a:r>
              <a:rPr lang="sv-FI" sz="3000" dirty="0" smtClean="0"/>
              <a:t> </a:t>
            </a:r>
            <a:r>
              <a:rPr lang="sv-FI" sz="3000" dirty="0" err="1" smtClean="0"/>
              <a:t>larger</a:t>
            </a:r>
            <a:r>
              <a:rPr lang="sv-FI" sz="3000" dirty="0" smtClean="0"/>
              <a:t> </a:t>
            </a:r>
            <a:r>
              <a:rPr lang="sv-FI" sz="3000" dirty="0" err="1" smtClean="0"/>
              <a:t>droplets</a:t>
            </a:r>
            <a:r>
              <a:rPr lang="sv-FI" sz="3000" dirty="0" smtClean="0"/>
              <a:t> are </a:t>
            </a:r>
            <a:r>
              <a:rPr lang="sv-FI" sz="3000" dirty="0" err="1" smtClean="0"/>
              <a:t>needed</a:t>
            </a:r>
            <a:r>
              <a:rPr lang="sv-FI" sz="3000" dirty="0" smtClean="0"/>
              <a:t> to </a:t>
            </a:r>
            <a:r>
              <a:rPr lang="sv-FI" sz="3000" dirty="0" err="1" smtClean="0"/>
              <a:t>reach</a:t>
            </a:r>
            <a:r>
              <a:rPr lang="sv-FI" sz="3000" dirty="0" smtClean="0"/>
              <a:t> </a:t>
            </a:r>
            <a:r>
              <a:rPr lang="sv-FI" sz="3000" dirty="0" err="1" smtClean="0"/>
              <a:t>carbon</a:t>
            </a:r>
            <a:r>
              <a:rPr lang="sv-FI" sz="3000" dirty="0" smtClean="0"/>
              <a:t> </a:t>
            </a:r>
            <a:r>
              <a:rPr lang="sv-FI" sz="3000" dirty="0" err="1" smtClean="0"/>
              <a:t>balanced</a:t>
            </a:r>
            <a:r>
              <a:rPr lang="sv-FI" sz="3000" dirty="0" smtClean="0"/>
              <a:t> situation (=”</a:t>
            </a:r>
            <a:r>
              <a:rPr lang="sv-FI" sz="3000" dirty="0" err="1" smtClean="0"/>
              <a:t>steady</a:t>
            </a:r>
            <a:r>
              <a:rPr lang="sv-FI" sz="3000" dirty="0" smtClean="0"/>
              <a:t> operation”)</a:t>
            </a:r>
            <a:endParaRPr lang="sv-FI" sz="3000" dirty="0"/>
          </a:p>
          <a:p>
            <a:r>
              <a:rPr lang="sv-FI" sz="3000" dirty="0" err="1" smtClean="0"/>
              <a:t>Estimated</a:t>
            </a:r>
            <a:r>
              <a:rPr lang="sv-FI" sz="3000" dirty="0" smtClean="0"/>
              <a:t> to </a:t>
            </a:r>
            <a:r>
              <a:rPr lang="sv-FI" sz="3000" dirty="0" err="1" smtClean="0"/>
              <a:t>correspond</a:t>
            </a:r>
            <a:r>
              <a:rPr lang="sv-FI" sz="3000" dirty="0" smtClean="0"/>
              <a:t> to a </a:t>
            </a:r>
            <a:r>
              <a:rPr lang="sv-FI" sz="3000" dirty="0" err="1" smtClean="0"/>
              <a:t>decrease</a:t>
            </a:r>
            <a:r>
              <a:rPr lang="sv-FI" sz="3000" dirty="0" smtClean="0"/>
              <a:t> in </a:t>
            </a:r>
            <a:r>
              <a:rPr lang="sv-FI" sz="3000" dirty="0" err="1" smtClean="0"/>
              <a:t>liquor</a:t>
            </a:r>
            <a:r>
              <a:rPr lang="sv-FI" sz="3000" dirty="0" smtClean="0"/>
              <a:t> </a:t>
            </a:r>
            <a:r>
              <a:rPr lang="sv-FI" sz="3000" dirty="0" err="1" smtClean="0"/>
              <a:t>temperature</a:t>
            </a:r>
            <a:r>
              <a:rPr lang="sv-FI" sz="3000" dirty="0" smtClean="0"/>
              <a:t> of 4.7 °C or </a:t>
            </a:r>
            <a:r>
              <a:rPr lang="sv-FI" sz="3000" dirty="0"/>
              <a:t>11.9 °</a:t>
            </a:r>
            <a:r>
              <a:rPr lang="sv-FI" sz="3000" dirty="0" smtClean="0"/>
              <a:t>C </a:t>
            </a:r>
            <a:r>
              <a:rPr lang="sv-FI" sz="3000" dirty="0" err="1" smtClean="0"/>
              <a:t>when</a:t>
            </a:r>
            <a:r>
              <a:rPr lang="sv-FI" sz="3000" dirty="0" smtClean="0"/>
              <a:t> 10% or 20% lignin </a:t>
            </a:r>
            <a:r>
              <a:rPr lang="sv-FI" sz="3000" dirty="0" err="1" smtClean="0"/>
              <a:t>removed</a:t>
            </a:r>
            <a:r>
              <a:rPr lang="sv-FI" sz="3000" dirty="0" smtClean="0"/>
              <a:t> </a:t>
            </a:r>
            <a:r>
              <a:rPr lang="sv-FI" sz="3000" dirty="0" err="1" smtClean="0"/>
              <a:t>respectively</a:t>
            </a:r>
            <a:r>
              <a:rPr lang="sv-FI" sz="3000" dirty="0" smtClean="0"/>
              <a:t> </a:t>
            </a:r>
          </a:p>
          <a:p>
            <a:r>
              <a:rPr lang="sv-FI" sz="3000" dirty="0" err="1" smtClean="0"/>
              <a:t>Results</a:t>
            </a:r>
            <a:r>
              <a:rPr lang="sv-FI" sz="3000" dirty="0" smtClean="0"/>
              <a:t> suggest </a:t>
            </a:r>
            <a:r>
              <a:rPr lang="sv-FI" sz="3000" dirty="0" err="1" smtClean="0"/>
              <a:t>both</a:t>
            </a:r>
            <a:r>
              <a:rPr lang="sv-FI" sz="3000" dirty="0" smtClean="0"/>
              <a:t> </a:t>
            </a:r>
            <a:r>
              <a:rPr lang="sv-FI" sz="3000" dirty="0" err="1" smtClean="0"/>
              <a:t>liquor</a:t>
            </a:r>
            <a:r>
              <a:rPr lang="sv-FI" sz="3000" dirty="0" smtClean="0"/>
              <a:t> </a:t>
            </a:r>
            <a:r>
              <a:rPr lang="sv-FI" sz="3000" dirty="0" err="1" smtClean="0"/>
              <a:t>temperature</a:t>
            </a:r>
            <a:r>
              <a:rPr lang="sv-FI" sz="3000" dirty="0" smtClean="0"/>
              <a:t> and air distribution </a:t>
            </a:r>
            <a:r>
              <a:rPr lang="sv-FI" sz="3000" dirty="0" err="1" smtClean="0"/>
              <a:t>will</a:t>
            </a:r>
            <a:r>
              <a:rPr lang="sv-FI" sz="3000" dirty="0" smtClean="0"/>
              <a:t> </a:t>
            </a:r>
            <a:r>
              <a:rPr lang="sv-FI" sz="3000" dirty="0" err="1" smtClean="0"/>
              <a:t>need</a:t>
            </a:r>
            <a:r>
              <a:rPr lang="sv-FI" sz="3000" dirty="0" smtClean="0"/>
              <a:t> to be </a:t>
            </a:r>
            <a:r>
              <a:rPr lang="sv-FI" sz="3000" smtClean="0"/>
              <a:t>adjusted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4308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 smtClean="0"/>
              <a:t>Recommended</a:t>
            </a:r>
            <a:r>
              <a:rPr lang="sv-FI" dirty="0" smtClean="0"/>
              <a:t> Air Distribution – </a:t>
            </a:r>
            <a:r>
              <a:rPr lang="sv-FI" dirty="0" err="1" smtClean="0"/>
              <a:t>Runs</a:t>
            </a:r>
            <a:r>
              <a:rPr lang="sv-FI" dirty="0" smtClean="0"/>
              <a:t> 4 &amp; 5</a:t>
            </a:r>
            <a:endParaRPr lang="sv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1523"/>
              </p:ext>
            </p:extLst>
          </p:nvPr>
        </p:nvGraphicFramePr>
        <p:xfrm>
          <a:off x="2267744" y="2060848"/>
          <a:ext cx="496855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315"/>
                <a:gridCol w="1397618"/>
                <a:gridCol w="1397618"/>
              </a:tblGrid>
              <a:tr h="370840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err="1" smtClean="0"/>
                        <a:t>Run</a:t>
                      </a:r>
                      <a:r>
                        <a:rPr lang="sv-FI" dirty="0" smtClean="0"/>
                        <a:t> 4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err="1" smtClean="0"/>
                        <a:t>Run</a:t>
                      </a:r>
                      <a:r>
                        <a:rPr lang="sv-FI" baseline="0" dirty="0" smtClean="0"/>
                        <a:t> 5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smtClean="0"/>
                        <a:t>Lignin </a:t>
                      </a:r>
                      <a:r>
                        <a:rPr lang="sv-FI" dirty="0" err="1" smtClean="0"/>
                        <a:t>Removed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10% 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20%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smtClean="0"/>
                        <a:t>Total</a:t>
                      </a:r>
                      <a:r>
                        <a:rPr lang="sv-FI" baseline="0" dirty="0" smtClean="0"/>
                        <a:t> Air (kg/s)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256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232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Primary</a:t>
                      </a:r>
                      <a:r>
                        <a:rPr lang="sv-FI" dirty="0" smtClean="0"/>
                        <a:t> (kg/s)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50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35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Secondary</a:t>
                      </a:r>
                      <a:r>
                        <a:rPr lang="sv-FI" dirty="0" smtClean="0"/>
                        <a:t> (kg/s)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110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100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Tertiary</a:t>
                      </a:r>
                      <a:r>
                        <a:rPr lang="sv-FI" dirty="0" smtClean="0"/>
                        <a:t> (kg/s)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96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97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FI" dirty="0" err="1" smtClean="0"/>
                        <a:t>Primary</a:t>
                      </a:r>
                      <a:r>
                        <a:rPr lang="sv-FI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20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15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dirty="0" err="1" smtClean="0"/>
                        <a:t>Secondary</a:t>
                      </a:r>
                      <a:r>
                        <a:rPr lang="sv-FI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43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43</a:t>
                      </a:r>
                      <a:endParaRPr lang="sv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dirty="0" err="1" smtClean="0"/>
                        <a:t>Tertiary</a:t>
                      </a:r>
                      <a:r>
                        <a:rPr lang="sv-FI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37</a:t>
                      </a:r>
                      <a:endParaRPr lang="sv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dirty="0" smtClean="0"/>
                        <a:t>42</a:t>
                      </a:r>
                      <a:endParaRPr lang="sv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Liquor feed and combustion air</a:t>
            </a:r>
            <a:endParaRPr lang="en-GB" sz="48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95976"/>
              </p:ext>
            </p:extLst>
          </p:nvPr>
        </p:nvGraphicFramePr>
        <p:xfrm>
          <a:off x="179513" y="1337563"/>
          <a:ext cx="8640960" cy="43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2040227"/>
                <a:gridCol w="2040227"/>
                <a:gridCol w="2040227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Black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lignin</a:t>
                      </a:r>
                    </a:p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ligning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Liquor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tds/d</a:t>
                      </a:r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MCR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(kg/s)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(Nm3/s)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</a:t>
                      </a:r>
                      <a:endParaRPr lang="sv-FI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Secondary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Tertiary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</a:t>
                      </a:r>
                      <a:r>
                        <a:rPr lang="sv-FI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flue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 O</a:t>
                      </a:r>
                      <a: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br>
                        <a:rPr lang="sv-FI" sz="2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 </a:t>
                      </a:r>
                      <a:r>
                        <a:rPr lang="sv-FI" sz="2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wet</a:t>
                      </a:r>
                      <a:r>
                        <a:rPr lang="sv-FI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endParaRPr lang="sv-FI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1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CFD calculation strategy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Set up Base Case</a:t>
            </a:r>
          </a:p>
          <a:p>
            <a:pPr lvl="1"/>
            <a:r>
              <a:rPr lang="sv-FI" dirty="0" err="1" smtClean="0"/>
              <a:t>Liquor</a:t>
            </a:r>
            <a:r>
              <a:rPr lang="sv-FI" dirty="0" smtClean="0"/>
              <a:t> and air </a:t>
            </a:r>
            <a:r>
              <a:rPr lang="sv-FI" dirty="0" err="1" smtClean="0"/>
              <a:t>mass</a:t>
            </a:r>
            <a:r>
              <a:rPr lang="sv-FI" dirty="0" smtClean="0"/>
              <a:t> </a:t>
            </a:r>
            <a:r>
              <a:rPr lang="sv-FI" dirty="0" err="1" smtClean="0"/>
              <a:t>flows</a:t>
            </a:r>
            <a:endParaRPr lang="sv-FI" dirty="0" smtClean="0"/>
          </a:p>
          <a:p>
            <a:pPr lvl="1"/>
            <a:r>
              <a:rPr lang="sv-FI" dirty="0" err="1" smtClean="0"/>
              <a:t>Droplet</a:t>
            </a:r>
            <a:r>
              <a:rPr lang="sv-FI" dirty="0" smtClean="0"/>
              <a:t> </a:t>
            </a:r>
            <a:r>
              <a:rPr lang="sv-FI" dirty="0" err="1" smtClean="0"/>
              <a:t>size</a:t>
            </a:r>
            <a:r>
              <a:rPr lang="sv-FI" dirty="0" smtClean="0"/>
              <a:t> for </a:t>
            </a:r>
            <a:r>
              <a:rPr lang="sv-FI" dirty="0" err="1" smtClean="0"/>
              <a:t>C-balanced</a:t>
            </a:r>
            <a:r>
              <a:rPr lang="sv-FI" dirty="0" smtClean="0"/>
              <a:t> situation</a:t>
            </a:r>
          </a:p>
          <a:p>
            <a:endParaRPr lang="sv-FI" dirty="0"/>
          </a:p>
          <a:p>
            <a:r>
              <a:rPr lang="sv-FI" dirty="0" err="1" smtClean="0"/>
              <a:t>Reduced</a:t>
            </a:r>
            <a:r>
              <a:rPr lang="sv-FI" dirty="0" smtClean="0"/>
              <a:t> </a:t>
            </a:r>
            <a:r>
              <a:rPr lang="sv-FI" dirty="0" err="1" smtClean="0"/>
              <a:t>ligning</a:t>
            </a:r>
            <a:r>
              <a:rPr lang="sv-FI" dirty="0" smtClean="0"/>
              <a:t> </a:t>
            </a:r>
            <a:r>
              <a:rPr lang="sv-FI" dirty="0" err="1" smtClean="0"/>
              <a:t>cases</a:t>
            </a:r>
            <a:endParaRPr lang="sv-FI" dirty="0" smtClean="0"/>
          </a:p>
          <a:p>
            <a:pPr lvl="1"/>
            <a:r>
              <a:rPr lang="sv-FI" dirty="0" err="1"/>
              <a:t>L</a:t>
            </a:r>
            <a:r>
              <a:rPr lang="sv-FI" dirty="0" err="1" smtClean="0"/>
              <a:t>iquor</a:t>
            </a:r>
            <a:r>
              <a:rPr lang="sv-FI" dirty="0" smtClean="0"/>
              <a:t> to 10% or 20% </a:t>
            </a:r>
            <a:r>
              <a:rPr lang="sv-FI" dirty="0" err="1" smtClean="0"/>
              <a:t>reduced</a:t>
            </a:r>
            <a:r>
              <a:rPr lang="sv-FI" dirty="0" smtClean="0"/>
              <a:t> lignin</a:t>
            </a:r>
          </a:p>
          <a:p>
            <a:pPr lvl="1"/>
            <a:r>
              <a:rPr lang="sv-FI" dirty="0"/>
              <a:t>T</a:t>
            </a:r>
            <a:r>
              <a:rPr lang="sv-FI" dirty="0" smtClean="0"/>
              <a:t>otal air for </a:t>
            </a:r>
            <a:r>
              <a:rPr lang="sv-FI" dirty="0" err="1" smtClean="0"/>
              <a:t>target</a:t>
            </a:r>
            <a:r>
              <a:rPr lang="sv-FI" dirty="0" smtClean="0"/>
              <a:t> 3% O</a:t>
            </a:r>
            <a:r>
              <a:rPr lang="sv-FI" baseline="-25000" dirty="0" smtClean="0"/>
              <a:t>2</a:t>
            </a:r>
            <a:r>
              <a:rPr lang="sv-FI" dirty="0" smtClean="0"/>
              <a:t> (</a:t>
            </a:r>
            <a:r>
              <a:rPr lang="sv-FI" dirty="0" err="1" smtClean="0"/>
              <a:t>wet</a:t>
            </a:r>
            <a:r>
              <a:rPr lang="sv-FI" dirty="0" smtClean="0"/>
              <a:t> </a:t>
            </a:r>
            <a:r>
              <a:rPr lang="sv-FI" dirty="0" err="1" smtClean="0"/>
              <a:t>flue</a:t>
            </a:r>
            <a:r>
              <a:rPr lang="sv-FI" dirty="0" smtClean="0"/>
              <a:t> gas)</a:t>
            </a:r>
          </a:p>
          <a:p>
            <a:pPr lvl="1"/>
            <a:r>
              <a:rPr lang="sv-FI" dirty="0" err="1" smtClean="0"/>
              <a:t>Other</a:t>
            </a:r>
            <a:r>
              <a:rPr lang="sv-FI" dirty="0" smtClean="0"/>
              <a:t> variables </a:t>
            </a:r>
            <a:r>
              <a:rPr lang="sv-FI" dirty="0" err="1" smtClean="0"/>
              <a:t>remain</a:t>
            </a:r>
            <a:r>
              <a:rPr lang="sv-FI" dirty="0" smtClean="0"/>
              <a:t> the same</a:t>
            </a:r>
          </a:p>
        </p:txBody>
      </p:sp>
    </p:spTree>
    <p:extLst>
      <p:ext uri="{BB962C8B-B14F-4D97-AF65-F5344CB8AC3E}">
        <p14:creationId xmlns:p14="http://schemas.microsoft.com/office/powerpoint/2010/main" val="5119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30185" r="13560" b="3215"/>
          <a:stretch>
            <a:fillRect/>
          </a:stretch>
        </p:blipFill>
        <p:spPr bwMode="auto">
          <a:xfrm>
            <a:off x="7938" y="4117975"/>
            <a:ext cx="33924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r="38008"/>
          <a:stretch>
            <a:fillRect/>
          </a:stretch>
        </p:blipFill>
        <p:spPr bwMode="auto">
          <a:xfrm>
            <a:off x="3573463" y="2413967"/>
            <a:ext cx="14414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00325" y="2172667"/>
            <a:ext cx="330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/>
              <a:t>Gas phase combustion</a:t>
            </a: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6863" y="3756025"/>
            <a:ext cx="273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/>
              <a:t>Droplet conversion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68975" y="3756025"/>
            <a:ext cx="254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/>
              <a:t>Char bed burning</a:t>
            </a:r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24550" r="7275" b="7245"/>
          <a:stretch>
            <a:fillRect/>
          </a:stretch>
        </p:blipFill>
        <p:spPr bwMode="auto">
          <a:xfrm>
            <a:off x="4906963" y="4184650"/>
            <a:ext cx="4202112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2"/>
          <p:cNvSpPr txBox="1">
            <a:spLocks noChangeArrowheads="1"/>
          </p:cNvSpPr>
          <p:nvPr/>
        </p:nvSpPr>
        <p:spPr bwMode="auto">
          <a:xfrm>
            <a:off x="1097251" y="1196752"/>
            <a:ext cx="6330386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sv-FI" b="1" dirty="0" smtClean="0"/>
              <a:t> </a:t>
            </a:r>
            <a:r>
              <a:rPr lang="sv-FI" b="1" dirty="0" err="1" smtClean="0"/>
              <a:t>Fluent</a:t>
            </a:r>
            <a:r>
              <a:rPr lang="sv-FI" b="1" dirty="0" smtClean="0"/>
              <a:t> </a:t>
            </a:r>
            <a:r>
              <a:rPr lang="sv-FI" b="1" dirty="0" err="1" smtClean="0"/>
              <a:t>based</a:t>
            </a:r>
            <a:r>
              <a:rPr lang="sv-FI" b="1" dirty="0" smtClean="0"/>
              <a:t> </a:t>
            </a:r>
          </a:p>
          <a:p>
            <a:pPr algn="ctr" eaLnBrk="1" hangingPunct="1">
              <a:buFontTx/>
              <a:buChar char="•"/>
            </a:pPr>
            <a:r>
              <a:rPr lang="sv-FI" b="1" dirty="0" smtClean="0"/>
              <a:t>ÅA </a:t>
            </a:r>
            <a:r>
              <a:rPr lang="sv-FI" b="1" dirty="0" err="1" smtClean="0"/>
              <a:t>sub-models</a:t>
            </a:r>
            <a:r>
              <a:rPr lang="sv-FI" b="1" dirty="0" smtClean="0"/>
              <a:t> for </a:t>
            </a:r>
            <a:r>
              <a:rPr lang="sv-FI" b="1" dirty="0" err="1" smtClean="0"/>
              <a:t>droplets</a:t>
            </a:r>
            <a:r>
              <a:rPr lang="sv-FI" b="1" dirty="0" smtClean="0"/>
              <a:t> and char bed</a:t>
            </a:r>
            <a:endParaRPr lang="sv-FI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smtClean="0"/>
              <a:t>ÅA CFD </a:t>
            </a:r>
            <a:r>
              <a:rPr lang="fi-FI" sz="4000" dirty="0" err="1" smtClean="0"/>
              <a:t>Recovery</a:t>
            </a:r>
            <a:r>
              <a:rPr lang="fi-FI" sz="4000" dirty="0" smtClean="0"/>
              <a:t> </a:t>
            </a:r>
            <a:r>
              <a:rPr lang="fi-FI" sz="4000" dirty="0" err="1" smtClean="0"/>
              <a:t>Furnace</a:t>
            </a:r>
            <a:r>
              <a:rPr lang="fi-FI" sz="4000" dirty="0" smtClean="0"/>
              <a:t> </a:t>
            </a:r>
            <a:r>
              <a:rPr lang="fi-FI" sz="4000" dirty="0" err="1" smtClean="0"/>
              <a:t>Model</a:t>
            </a:r>
            <a:endParaRPr lang="fi-FI" sz="4000" dirty="0" smtClean="0"/>
          </a:p>
        </p:txBody>
      </p:sp>
    </p:spTree>
    <p:extLst>
      <p:ext uri="{BB962C8B-B14F-4D97-AF65-F5344CB8AC3E}">
        <p14:creationId xmlns:p14="http://schemas.microsoft.com/office/powerpoint/2010/main" val="3568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25803" r="22501" b="10001"/>
          <a:stretch>
            <a:fillRect/>
          </a:stretch>
        </p:blipFill>
        <p:spPr bwMode="auto">
          <a:xfrm>
            <a:off x="3084513" y="3087688"/>
            <a:ext cx="37338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Slide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24001" r="78600" b="10001"/>
          <a:stretch>
            <a:fillRect/>
          </a:stretch>
        </p:blipFill>
        <p:spPr bwMode="auto">
          <a:xfrm>
            <a:off x="2057400" y="3009900"/>
            <a:ext cx="952500" cy="365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76600" y="2684463"/>
            <a:ext cx="329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Carbon accumulation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81200" y="2684463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latin typeface="Times New Roman" pitchFamily="18" charset="0"/>
              </a:rPr>
              <a:t>(g/s-m</a:t>
            </a:r>
            <a:r>
              <a:rPr lang="fi-FI" b="1" baseline="30000">
                <a:latin typeface="Times New Roman" pitchFamily="18" charset="0"/>
              </a:rPr>
              <a:t>2</a:t>
            </a:r>
            <a:r>
              <a:rPr lang="fi-FI" b="1">
                <a:latin typeface="Times New Roman" pitchFamily="18" charset="0"/>
              </a:rPr>
              <a:t>)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30185" r="13560" b="3220"/>
          <a:stretch>
            <a:fillRect/>
          </a:stretch>
        </p:blipFill>
        <p:spPr bwMode="auto">
          <a:xfrm>
            <a:off x="215900" y="1988914"/>
            <a:ext cx="17922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025" y="1196752"/>
            <a:ext cx="1935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/>
              <a:t>Carbon input</a:t>
            </a:r>
          </a:p>
          <a:p>
            <a:pPr algn="ctr"/>
            <a:r>
              <a:rPr lang="fi-FI"/>
              <a:t>by droplets</a:t>
            </a:r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992938" y="1196752"/>
            <a:ext cx="186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/>
              <a:t>Char carbon</a:t>
            </a:r>
          </a:p>
          <a:p>
            <a:pPr algn="ctr"/>
            <a:r>
              <a:rPr lang="fi-FI"/>
              <a:t>conversion</a:t>
            </a:r>
            <a:endParaRPr lang="en-US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24550" r="16466" b="7245"/>
          <a:stretch>
            <a:fillRect/>
          </a:stretch>
        </p:blipFill>
        <p:spPr bwMode="auto">
          <a:xfrm>
            <a:off x="6958013" y="1987327"/>
            <a:ext cx="2006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795277">
            <a:off x="1981994" y="2043683"/>
            <a:ext cx="862013" cy="358775"/>
          </a:xfrm>
          <a:prstGeom prst="rightArrow">
            <a:avLst>
              <a:gd name="adj1" fmla="val 50000"/>
              <a:gd name="adj2" fmla="val 60066"/>
            </a:avLst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endParaRPr lang="sv-FI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7765761">
            <a:off x="6158706" y="2043683"/>
            <a:ext cx="862013" cy="358775"/>
          </a:xfrm>
          <a:prstGeom prst="rightArrow">
            <a:avLst>
              <a:gd name="adj1" fmla="val 50000"/>
              <a:gd name="adj2" fmla="val 60066"/>
            </a:avLst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endParaRPr lang="sv-FI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dirty="0" err="1" smtClean="0"/>
              <a:t>Char</a:t>
            </a:r>
            <a:r>
              <a:rPr lang="fi-FI" sz="4000" dirty="0" smtClean="0"/>
              <a:t> </a:t>
            </a:r>
            <a:r>
              <a:rPr lang="fi-FI" sz="4000" dirty="0" err="1"/>
              <a:t>b</a:t>
            </a:r>
            <a:r>
              <a:rPr lang="fi-FI" sz="4000" dirty="0" err="1" smtClean="0"/>
              <a:t>ed</a:t>
            </a:r>
            <a:r>
              <a:rPr lang="fi-FI" sz="4000" dirty="0" smtClean="0"/>
              <a:t> </a:t>
            </a:r>
            <a:r>
              <a:rPr lang="fi-FI" sz="4000" dirty="0" err="1"/>
              <a:t>b</a:t>
            </a:r>
            <a:r>
              <a:rPr lang="fi-FI" sz="4000" dirty="0" err="1" smtClean="0"/>
              <a:t>urning</a:t>
            </a:r>
            <a:r>
              <a:rPr lang="fi-FI" sz="4000" dirty="0" smtClean="0"/>
              <a:t> </a:t>
            </a:r>
            <a:r>
              <a:rPr lang="fi-FI" sz="4000" dirty="0" err="1"/>
              <a:t>m</a:t>
            </a:r>
            <a:r>
              <a:rPr lang="fi-FI" sz="4000" dirty="0" err="1" smtClean="0"/>
              <a:t>odel</a:t>
            </a:r>
            <a:endParaRPr lang="fi-FI" sz="4000" dirty="0" smtClean="0"/>
          </a:p>
        </p:txBody>
      </p:sp>
    </p:spTree>
    <p:extLst>
      <p:ext uri="{BB962C8B-B14F-4D97-AF65-F5344CB8AC3E}">
        <p14:creationId xmlns:p14="http://schemas.microsoft.com/office/powerpoint/2010/main" val="12343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12421</TotalTime>
  <Words>1953</Words>
  <Application>Microsoft Office PowerPoint</Application>
  <PresentationFormat>On-screen Show (4:3)</PresentationFormat>
  <Paragraphs>632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Office-teema</vt:lpstr>
      <vt:lpstr>CFD Modeling of Reduced Lignin Black Liquor Combustion  Markus Engblom, Niko DeMartini,  Åbo Akademi  </vt:lpstr>
      <vt:lpstr>Objective and CFD runs 1-3</vt:lpstr>
      <vt:lpstr>Modeled Black Liquors (1/3)</vt:lpstr>
      <vt:lpstr>Modeled Black Liquors (2/3)</vt:lpstr>
      <vt:lpstr>Modeled Black Liquors (3/3)</vt:lpstr>
      <vt:lpstr>Liquor feed and combustion air</vt:lpstr>
      <vt:lpstr>CFD calculation strategy</vt:lpstr>
      <vt:lpstr>ÅA CFD Recovery Furnace Model</vt:lpstr>
      <vt:lpstr>Char bed burning model</vt:lpstr>
      <vt:lpstr>CFD results</vt:lpstr>
      <vt:lpstr>Wisa liquor gun locations</vt:lpstr>
      <vt:lpstr>Temperature</vt:lpstr>
      <vt:lpstr>O2 concentration</vt:lpstr>
      <vt:lpstr>Carbon to walls/bed</vt:lpstr>
      <vt:lpstr>Carbon to walls/bed</vt:lpstr>
      <vt:lpstr>Furnace char carbon loading</vt:lpstr>
      <vt:lpstr>Furnace carbon char conversion</vt:lpstr>
      <vt:lpstr>Fate of char carbon</vt:lpstr>
      <vt:lpstr>Fate of char carbon</vt:lpstr>
      <vt:lpstr>Carbon accumulation and comb. air</vt:lpstr>
      <vt:lpstr>Conclusions - Runs 1-3</vt:lpstr>
      <vt:lpstr>Runs 4 &amp; 5 – Reduced air</vt:lpstr>
      <vt:lpstr>Runs 6 &amp; 7 – Larger Droplets</vt:lpstr>
      <vt:lpstr>CFD runs 6 and 7</vt:lpstr>
      <vt:lpstr>CFD runs 6 and 7</vt:lpstr>
      <vt:lpstr>Spray characterization (Miikkulainen et al.)</vt:lpstr>
      <vt:lpstr>Liquor T - droplet size – dependence</vt:lpstr>
      <vt:lpstr>Liquor T - droplet size – dependence</vt:lpstr>
      <vt:lpstr>Liquor T - droplet size – dependence</vt:lpstr>
      <vt:lpstr>Liquor T - droplet velocity – dependence</vt:lpstr>
      <vt:lpstr>Liquor T - droplet velocity – dependence</vt:lpstr>
      <vt:lpstr>Liquor T - droplet velocity – dependence</vt:lpstr>
      <vt:lpstr>Liquor T - droplet velocity – dependence</vt:lpstr>
      <vt:lpstr>Liquor T - droplet velocity – dependence</vt:lpstr>
      <vt:lpstr>CFD runs 6 and 7 vs. Base Case</vt:lpstr>
      <vt:lpstr>Temperature (-10% lignin) </vt:lpstr>
      <vt:lpstr>Temperature (-20% lignin)</vt:lpstr>
      <vt:lpstr>Carbon to walls/bed (-10% lignin)</vt:lpstr>
      <vt:lpstr>Carbon to walls/bed (-10% lignin)</vt:lpstr>
      <vt:lpstr>Carbon to walls/bed (-20% lignin)</vt:lpstr>
      <vt:lpstr>Carbon to walls/bed (-20% lignin)</vt:lpstr>
      <vt:lpstr>Furnace carbon loading (-10%)</vt:lpstr>
      <vt:lpstr>Furnace carbon conversion (-10%)</vt:lpstr>
      <vt:lpstr>Furnace carbon loading (-20%)</vt:lpstr>
      <vt:lpstr>Furnace carbon conversion (-20%)</vt:lpstr>
      <vt:lpstr>Fate of char carbon (-10%)</vt:lpstr>
      <vt:lpstr>Fate of char carbon (-20%)</vt:lpstr>
      <vt:lpstr>Fate of char carbon (-10%)</vt:lpstr>
      <vt:lpstr>Fate of char carbon (-20%)</vt:lpstr>
      <vt:lpstr>Conclusions - Runs 6 and 7</vt:lpstr>
      <vt:lpstr>Recommended Air Distribution – Runs 4 &amp;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PCC</dc:creator>
  <cp:lastModifiedBy>Nikolai De Martini</cp:lastModifiedBy>
  <cp:revision>241</cp:revision>
  <cp:lastPrinted>2014-10-29T14:39:46Z</cp:lastPrinted>
  <dcterms:created xsi:type="dcterms:W3CDTF">2007-06-12T10:49:52Z</dcterms:created>
  <dcterms:modified xsi:type="dcterms:W3CDTF">2014-10-30T05:33:29Z</dcterms:modified>
</cp:coreProperties>
</file>