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5" r:id="rId2"/>
    <p:sldId id="424" r:id="rId3"/>
    <p:sldId id="470" r:id="rId4"/>
    <p:sldId id="471" r:id="rId5"/>
    <p:sldId id="472" r:id="rId6"/>
    <p:sldId id="477" r:id="rId7"/>
    <p:sldId id="473" r:id="rId8"/>
    <p:sldId id="474" r:id="rId9"/>
    <p:sldId id="480" r:id="rId10"/>
    <p:sldId id="475" r:id="rId11"/>
    <p:sldId id="476" r:id="rId12"/>
    <p:sldId id="478" r:id="rId13"/>
    <p:sldId id="482" r:id="rId14"/>
    <p:sldId id="483" r:id="rId15"/>
    <p:sldId id="479" r:id="rId16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D520"/>
    <a:srgbClr val="ED174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>
        <p:scale>
          <a:sx n="94" d="100"/>
          <a:sy n="94" d="100"/>
        </p:scale>
        <p:origin x="-48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"/>
    </p:cViewPr>
  </p:sorterViewPr>
  <p:notesViewPr>
    <p:cSldViewPr>
      <p:cViewPr varScale="1">
        <p:scale>
          <a:sx n="83" d="100"/>
          <a:sy n="83" d="100"/>
        </p:scale>
        <p:origin x="-3108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LUT\projektit\2013_SVPump\pysyvyyskayra_kaikk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3"/>
            <c:dispRSqr val="0"/>
            <c:dispEq val="1"/>
            <c:trendlineLbl>
              <c:layout/>
              <c:numFmt formatCode="#,##0.0000000" sourceLinked="0"/>
            </c:trendlineLbl>
          </c:trendline>
          <c:xVal>
            <c:numRef>
              <c:f>'kustannuslaskelma,kuristus'!$E$135:$E$197</c:f>
              <c:numCache>
                <c:formatCode>General</c:formatCode>
                <c:ptCount val="63"/>
                <c:pt idx="0">
                  <c:v>110</c:v>
                </c:pt>
                <c:pt idx="1">
                  <c:v>100</c:v>
                </c:pt>
                <c:pt idx="2">
                  <c:v>90</c:v>
                </c:pt>
                <c:pt idx="3">
                  <c:v>80</c:v>
                </c:pt>
                <c:pt idx="4">
                  <c:v>70</c:v>
                </c:pt>
                <c:pt idx="5">
                  <c:v>60</c:v>
                </c:pt>
                <c:pt idx="6">
                  <c:v>50</c:v>
                </c:pt>
                <c:pt idx="7">
                  <c:v>40</c:v>
                </c:pt>
                <c:pt idx="8">
                  <c:v>30</c:v>
                </c:pt>
                <c:pt idx="9">
                  <c:v>20</c:v>
                </c:pt>
                <c:pt idx="10">
                  <c:v>10</c:v>
                </c:pt>
                <c:pt idx="16">
                  <c:v>100</c:v>
                </c:pt>
                <c:pt idx="17">
                  <c:v>88</c:v>
                </c:pt>
                <c:pt idx="18">
                  <c:v>87.85</c:v>
                </c:pt>
                <c:pt idx="19">
                  <c:v>87.8</c:v>
                </c:pt>
                <c:pt idx="20">
                  <c:v>83.333299999999994</c:v>
                </c:pt>
              </c:numCache>
            </c:numRef>
          </c:xVal>
          <c:yVal>
            <c:numRef>
              <c:f>'kustannuslaskelma,kuristus'!$F$135:$F$197</c:f>
              <c:numCache>
                <c:formatCode>General</c:formatCode>
                <c:ptCount val="63"/>
                <c:pt idx="0">
                  <c:v>87</c:v>
                </c:pt>
                <c:pt idx="1">
                  <c:v>100</c:v>
                </c:pt>
                <c:pt idx="2">
                  <c:v>110</c:v>
                </c:pt>
                <c:pt idx="3">
                  <c:v>116</c:v>
                </c:pt>
                <c:pt idx="4">
                  <c:v>120</c:v>
                </c:pt>
                <c:pt idx="5">
                  <c:v>122.5</c:v>
                </c:pt>
                <c:pt idx="6">
                  <c:v>124</c:v>
                </c:pt>
                <c:pt idx="7">
                  <c:v>125</c:v>
                </c:pt>
                <c:pt idx="8">
                  <c:v>126</c:v>
                </c:pt>
                <c:pt idx="9">
                  <c:v>128</c:v>
                </c:pt>
                <c:pt idx="10">
                  <c:v>130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924288"/>
        <c:axId val="104925824"/>
      </c:scatterChart>
      <c:valAx>
        <c:axId val="1049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925824"/>
        <c:crosses val="autoZero"/>
        <c:crossBetween val="midCat"/>
      </c:valAx>
      <c:valAx>
        <c:axId val="104925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9242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E977E374-5D30-411B-AD68-775357A12594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8F603FD-EB5F-47C8-A1F5-8671EFF4E6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89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FA6E730B-6D61-4AD1-BE1A-699CFE9243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F00586D5-C668-4B6B-85F0-F741321C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79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na ensimmäinen logo 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498999"/>
            <a:ext cx="7286676" cy="33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unainen ottsikko, leipis lista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unainen ottsikko, leipis Kappaleess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ssi ottsikko, leipis lista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6600"/>
              </a:buClr>
              <a:defRPr/>
            </a:lvl1pPr>
            <a:lvl2pPr>
              <a:buClr>
                <a:srgbClr val="FF6600"/>
              </a:buClr>
              <a:defRPr/>
            </a:lvl2pPr>
            <a:lvl3pPr>
              <a:buClr>
                <a:srgbClr val="FF6600"/>
              </a:buClr>
              <a:defRPr/>
            </a:lvl3pPr>
            <a:lvl4pPr>
              <a:buClr>
                <a:srgbClr val="FF6600"/>
              </a:buClr>
              <a:defRPr/>
            </a:lvl4pPr>
            <a:lvl5pPr>
              <a:buClr>
                <a:srgbClr val="FF6600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6DB4-8010-4075-B969-6AE8D153448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ssi ottsikko, leipis Kappalee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6600"/>
              </a:buClr>
              <a:buNone/>
              <a:defRPr/>
            </a:lvl1pPr>
            <a:lvl2pPr>
              <a:buClr>
                <a:srgbClr val="FF6600"/>
              </a:buClr>
              <a:buNone/>
              <a:defRPr/>
            </a:lvl2pPr>
            <a:lvl3pPr>
              <a:buClr>
                <a:srgbClr val="FF6600"/>
              </a:buClr>
              <a:buNone/>
              <a:defRPr/>
            </a:lvl3pPr>
            <a:lvl4pPr>
              <a:buClr>
                <a:srgbClr val="FF6600"/>
              </a:buClr>
              <a:buNone/>
              <a:defRPr/>
            </a:lvl4pPr>
            <a:lvl5pPr>
              <a:buClr>
                <a:srgbClr val="FF6600"/>
              </a:buCl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hreä otsikko, leipis lista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0D52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40D520"/>
              </a:buClr>
              <a:defRPr/>
            </a:lvl1pPr>
            <a:lvl2pPr>
              <a:buClr>
                <a:srgbClr val="40D520"/>
              </a:buClr>
              <a:defRPr/>
            </a:lvl2pPr>
            <a:lvl3pPr>
              <a:buClr>
                <a:srgbClr val="40D520"/>
              </a:buClr>
              <a:defRPr/>
            </a:lvl3pPr>
            <a:lvl4pPr>
              <a:buClr>
                <a:srgbClr val="40D520"/>
              </a:buClr>
              <a:defRPr/>
            </a:lvl4pPr>
            <a:lvl5pPr>
              <a:buClr>
                <a:srgbClr val="40D520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hreä otsikko, leipis kappalee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0D52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40D520"/>
              </a:buClr>
              <a:buNone/>
              <a:defRPr/>
            </a:lvl1pPr>
            <a:lvl2pPr>
              <a:buClr>
                <a:srgbClr val="40D520"/>
              </a:buClr>
              <a:buNone/>
              <a:defRPr/>
            </a:lvl2pPr>
            <a:lvl3pPr>
              <a:buClr>
                <a:srgbClr val="40D520"/>
              </a:buClr>
              <a:buNone/>
              <a:defRPr/>
            </a:lvl3pPr>
            <a:lvl4pPr>
              <a:buClr>
                <a:srgbClr val="40D520"/>
              </a:buClr>
              <a:buNone/>
              <a:defRPr/>
            </a:lvl4pPr>
            <a:lvl5pPr>
              <a:buClr>
                <a:srgbClr val="40D520"/>
              </a:buCl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i-FI" sz="1400" smtClean="0"/>
              <a:t>18.8.2013</a:t>
            </a:r>
            <a:endParaRPr lang="en-US" sz="1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LUT SVPUMP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1D0F95-C870-48AB-A5C1-1030BDA4D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i-FI" sz="1400" smtClean="0"/>
              <a:t>18.8.2013</a:t>
            </a:r>
            <a:endParaRPr lang="en-US" sz="1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LUT SVPUMP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DBA7FEC-F170-4936-A81A-9E6ABFF58A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611188"/>
            <a:ext cx="8456612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798638"/>
            <a:ext cx="4151312" cy="431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798638"/>
            <a:ext cx="4152900" cy="431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91375" y="6667500"/>
            <a:ext cx="1800225" cy="101600"/>
          </a:xfrm>
        </p:spPr>
        <p:txBody>
          <a:bodyPr/>
          <a:lstStyle>
            <a:lvl1pPr>
              <a:defRPr/>
            </a:lvl1pPr>
          </a:lstStyle>
          <a:p>
            <a:fld id="{878DFCBD-7ADD-46A0-A121-AE216281BAB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525" y="6648450"/>
            <a:ext cx="2879725" cy="11112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LUT SVPUMP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4925"/>
            <a:ext cx="8097838" cy="7556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150938"/>
            <a:ext cx="3971925" cy="474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56125" y="1150938"/>
            <a:ext cx="3973513" cy="474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113" y="6416675"/>
            <a:ext cx="2879725" cy="144463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18.8.2013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0113" y="6561138"/>
            <a:ext cx="2895600" cy="144462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LUT SVPUMP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8313" y="6561138"/>
            <a:ext cx="360362" cy="144462"/>
          </a:xfrm>
        </p:spPr>
        <p:txBody>
          <a:bodyPr/>
          <a:lstStyle>
            <a:lvl1pPr>
              <a:defRPr/>
            </a:lvl1pPr>
          </a:lstStyle>
          <a:p>
            <a:fld id="{D3DB58C4-9906-437F-9BC1-D235F1727F0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Kansi/otsikko dia punain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214554"/>
            <a:ext cx="6429420" cy="114300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ED17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357290" y="5214950"/>
            <a:ext cx="4000528" cy="71438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algn="l"/>
            <a:r>
              <a:rPr lang="fi-FI" sz="1800" smtClean="0"/>
              <a:t>LUT SVPUMP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86200"/>
            <a:ext cx="4038600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86200"/>
            <a:ext cx="4038600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32138" y="6381750"/>
            <a:ext cx="360045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LUT SVPUMP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975475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-</a:t>
            </a:r>
            <a:fld id="{02D25399-DB1D-4BD6-8248-DFAF71CDAD30}" type="slidenum">
              <a:rPr lang="en-GB"/>
              <a:pPr/>
              <a:t>‹#›</a:t>
            </a:fld>
            <a:r>
              <a:rPr lang="en-GB"/>
              <a:t>-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32138" y="6381750"/>
            <a:ext cx="360045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LUT SVPUMP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975475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-</a:t>
            </a:r>
            <a:fld id="{805A2ACD-AF88-485C-886E-8EA7375071F4}" type="slidenum">
              <a:rPr lang="en-GB"/>
              <a:pPr/>
              <a:t>‹#›</a:t>
            </a:fld>
            <a:r>
              <a:rPr lang="en-GB"/>
              <a:t>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nsi/otsikko dia oranss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214554"/>
            <a:ext cx="6429420" cy="114300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6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357290" y="5214950"/>
            <a:ext cx="4000528" cy="71438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algn="l"/>
            <a:r>
              <a:rPr lang="fi-FI" sz="1800" smtClean="0"/>
              <a:t>LUT SVPUMP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/otsikko dia vihreä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214554"/>
            <a:ext cx="6429420" cy="114300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40D52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357290" y="5214950"/>
            <a:ext cx="4000528" cy="71438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algn="l"/>
            <a:r>
              <a:rPr lang="fi-FI" sz="1800" smtClean="0"/>
              <a:t>LUT SVPUMP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sivu punain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7938"/>
            <a:ext cx="9150351" cy="6862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 t="1442"/>
          <a:stretch>
            <a:fillRect/>
          </a:stretch>
        </p:blipFill>
        <p:spPr bwMode="auto">
          <a:xfrm>
            <a:off x="6227763" y="0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3143248"/>
            <a:ext cx="6429420" cy="1143008"/>
          </a:xfrm>
        </p:spPr>
        <p:txBody>
          <a:bodyPr/>
          <a:lstStyle>
            <a:lvl1pPr>
              <a:defRPr>
                <a:solidFill>
                  <a:srgbClr val="ED17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sivu oranss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7938"/>
            <a:ext cx="9150351" cy="6862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 t="1442"/>
          <a:stretch>
            <a:fillRect/>
          </a:stretch>
        </p:blipFill>
        <p:spPr bwMode="auto">
          <a:xfrm>
            <a:off x="6227763" y="0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3143248"/>
            <a:ext cx="6429420" cy="1143008"/>
          </a:xfrm>
        </p:spPr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sivu Vihreä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7938"/>
            <a:ext cx="9150351" cy="6862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 t="1442"/>
          <a:stretch>
            <a:fillRect/>
          </a:stretch>
        </p:blipFill>
        <p:spPr bwMode="auto">
          <a:xfrm>
            <a:off x="6227763" y="0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3143248"/>
            <a:ext cx="6429420" cy="1143008"/>
          </a:xfrm>
        </p:spPr>
        <p:txBody>
          <a:bodyPr/>
          <a:lstStyle>
            <a:lvl1pPr>
              <a:defRPr>
                <a:solidFill>
                  <a:srgbClr val="40D52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usta otsikko, leipis list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usta otsikko, leipis Kappalee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 t="1442"/>
          <a:stretch>
            <a:fillRect/>
          </a:stretch>
        </p:blipFill>
        <p:spPr bwMode="auto">
          <a:xfrm>
            <a:off x="6227763" y="-24"/>
            <a:ext cx="291623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 smtClean="0"/>
              <a:t>18.8.2013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7A9B232-9AE6-4280-9ED0-D612EA764B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3" r:id="rId2"/>
    <p:sldLayoutId id="2147483672" r:id="rId3"/>
    <p:sldLayoutId id="2147483649" r:id="rId4"/>
    <p:sldLayoutId id="2147483670" r:id="rId5"/>
    <p:sldLayoutId id="2147483669" r:id="rId6"/>
    <p:sldLayoutId id="2147483668" r:id="rId7"/>
    <p:sldLayoutId id="2147483650" r:id="rId8"/>
    <p:sldLayoutId id="2147483661" r:id="rId9"/>
    <p:sldLayoutId id="2147483660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75" r:id="rId16"/>
    <p:sldLayoutId id="2147483677" r:id="rId17"/>
    <p:sldLayoutId id="2147483679" r:id="rId18"/>
    <p:sldLayoutId id="2147483680" r:id="rId19"/>
    <p:sldLayoutId id="2147483681" r:id="rId20"/>
    <p:sldLayoutId id="2147483683" r:id="rId21"/>
  </p:sldLayoutIdLst>
  <p:transition>
    <p:fade thruBlk="1"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ED174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D174D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dirty="0" smtClean="0"/>
              <a:t>Laskentatulokset kuristussäätö</a:t>
            </a:r>
            <a:br>
              <a:rPr lang="fi-FI" dirty="0" smtClean="0"/>
            </a:br>
            <a:r>
              <a:rPr lang="fi-FI" dirty="0" smtClean="0"/>
              <a:t>(edullisimman pumppumäärän ajon </a:t>
            </a:r>
            <a:br>
              <a:rPr lang="fi-FI" dirty="0" smtClean="0"/>
            </a:br>
            <a:r>
              <a:rPr lang="fi-FI" dirty="0" smtClean="0"/>
              <a:t>mukaan)</a:t>
            </a:r>
            <a:endParaRPr lang="fi-FI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304627"/>
              </p:ext>
            </p:extLst>
          </p:nvPr>
        </p:nvGraphicFramePr>
        <p:xfrm>
          <a:off x="395536" y="1556792"/>
          <a:ext cx="8352000" cy="42838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/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Käyttöaika</a:t>
                      </a:r>
                      <a:r>
                        <a:rPr lang="fi-FI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fi-FI" sz="1600" u="none" strike="noStrike" dirty="0" smtClean="0">
                          <a:effectLst/>
                        </a:rPr>
                        <a:t>7 vuotta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Pumppu [kpl]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Mit. virtaus/pumppu </a:t>
                      </a:r>
                      <a:r>
                        <a:rPr lang="fi-FI" sz="1600" u="none" strike="noStrike" dirty="0">
                          <a:effectLst/>
                        </a:rPr>
                        <a:t>[kg/s]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168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Nostokorkeus [</a:t>
                      </a:r>
                      <a:r>
                        <a:rPr lang="fi-FI" sz="1600" u="none" strike="noStrike" dirty="0" err="1">
                          <a:effectLst/>
                        </a:rPr>
                        <a:t>MPa</a:t>
                      </a:r>
                      <a:r>
                        <a:rPr lang="fi-FI" sz="1600" u="none" strike="noStrike" dirty="0">
                          <a:effectLst/>
                        </a:rPr>
                        <a:t>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Sähkömoottorit [kW]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3100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1500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1000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700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Turbopumppu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2567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1283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825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605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458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Kustannukset [</a:t>
                      </a:r>
                      <a:r>
                        <a:rPr lang="fi-FI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k€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Pumput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202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249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274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294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303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u="none" strike="noStrike" baseline="0" dirty="0" smtClean="0">
                          <a:effectLst/>
                        </a:rPr>
                        <a:t>Sähkömoottorit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272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245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246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240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258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u="none" strike="noStrike" dirty="0" smtClean="0">
                          <a:effectLst/>
                        </a:rPr>
                        <a:t>Turbopumppu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506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312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229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184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152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u="none" strike="noStrike" dirty="0" smtClean="0">
                          <a:effectLst/>
                        </a:rPr>
                        <a:t>Asennus</a:t>
                      </a:r>
                      <a:r>
                        <a:rPr lang="fi-FI" sz="1600" u="none" strike="noStrike" baseline="0" dirty="0" smtClean="0">
                          <a:effectLst/>
                        </a:rPr>
                        <a:t> ym.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142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197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244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286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325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1122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1003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993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1005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1038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INV. KUST. YHT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PUMPPAUS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609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593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593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588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KOKONAISKUST. [</a:t>
                      </a:r>
                      <a:r>
                        <a:rPr lang="fi-FI" sz="1600" b="1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844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752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735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736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737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733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148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867550"/>
              </p:ext>
            </p:extLst>
          </p:nvPr>
        </p:nvGraphicFramePr>
        <p:xfrm>
          <a:off x="395536" y="1556792"/>
          <a:ext cx="8352000" cy="48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/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Käyttöaika</a:t>
                      </a:r>
                      <a:r>
                        <a:rPr lang="fi-FI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7 vuotta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Pumppu [kpl]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err="1" smtClean="0">
                          <a:effectLst/>
                        </a:rPr>
                        <a:t>Mit</a:t>
                      </a:r>
                      <a:r>
                        <a:rPr lang="fi-FI" sz="1600" u="none" strike="noStrike" dirty="0" smtClean="0">
                          <a:effectLst/>
                        </a:rPr>
                        <a:t>.</a:t>
                      </a:r>
                      <a:r>
                        <a:rPr lang="fi-FI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fi-FI" sz="1600" u="none" strike="noStrike" dirty="0" smtClean="0">
                          <a:effectLst/>
                        </a:rPr>
                        <a:t>virtaus/pumppu </a:t>
                      </a:r>
                      <a:r>
                        <a:rPr lang="fi-FI" sz="1600" u="none" strike="noStrike" dirty="0">
                          <a:effectLst/>
                        </a:rPr>
                        <a:t>[kg/s]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168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Nostokorkeus [MPa]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11.27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Sähkömoottorit [kW]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3100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1500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1000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700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Nestekytkin [kW]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3400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1700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800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700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Turbopumppu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2567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1283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825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605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458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Kustannukset [</a:t>
                      </a:r>
                      <a:r>
                        <a:rPr lang="fi-FI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k€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Pumput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202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249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274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294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303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Sähkömoottorit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272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245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246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240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258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Nestekytkin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290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357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395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421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480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Turbopumppu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506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312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229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152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Asennus ym.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148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179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207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233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1382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1311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1323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1347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1425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INV. KUST. YHT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197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187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189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192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204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PUMPPAUS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543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420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404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404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381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>
                          <a:effectLst/>
                        </a:rPr>
                        <a:t>KOKONAISKUST.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>
                          <a:effectLst/>
                        </a:rPr>
                        <a:t>740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607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>
                          <a:effectLst/>
                        </a:rPr>
                        <a:t>593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597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>
                          <a:effectLst/>
                        </a:rPr>
                        <a:t>585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dirty="0" smtClean="0"/>
              <a:t>Laskentatulokset nestekytkinsäätö</a:t>
            </a:r>
            <a:br>
              <a:rPr lang="fi-FI" dirty="0" smtClean="0"/>
            </a:br>
            <a:r>
              <a:rPr lang="fi-FI" dirty="0" smtClean="0"/>
              <a:t>(edullisimman pumppumäärän </a:t>
            </a:r>
            <a:br>
              <a:rPr lang="fi-FI" dirty="0" smtClean="0"/>
            </a:br>
            <a:r>
              <a:rPr lang="fi-FI" dirty="0" smtClean="0"/>
              <a:t>ajon mukaan)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42244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dirty="0" smtClean="0"/>
              <a:t>Laskentatulokset </a:t>
            </a:r>
            <a:r>
              <a:rPr lang="fi-FI" dirty="0" err="1" smtClean="0"/>
              <a:t>invertterisäätö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(edullisimman </a:t>
            </a:r>
            <a:r>
              <a:rPr lang="fi-FI" dirty="0" smtClean="0"/>
              <a:t>pumppumäärän </a:t>
            </a:r>
            <a:br>
              <a:rPr lang="fi-FI" dirty="0" smtClean="0"/>
            </a:br>
            <a:r>
              <a:rPr lang="fi-FI" dirty="0" smtClean="0"/>
              <a:t>ajon </a:t>
            </a:r>
            <a:r>
              <a:rPr lang="fi-FI" dirty="0"/>
              <a:t>mukaan)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346804"/>
              </p:ext>
            </p:extLst>
          </p:nvPr>
        </p:nvGraphicFramePr>
        <p:xfrm>
          <a:off x="395536" y="1556792"/>
          <a:ext cx="8352000" cy="48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/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Käyttöaika</a:t>
                      </a:r>
                      <a:r>
                        <a:rPr lang="fi-FI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7 vuotta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Pumppu [kpl]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err="1" smtClean="0">
                          <a:effectLst/>
                        </a:rPr>
                        <a:t>Mit</a:t>
                      </a:r>
                      <a:r>
                        <a:rPr lang="fi-FI" sz="1600" u="none" strike="noStrike" dirty="0" smtClean="0">
                          <a:effectLst/>
                        </a:rPr>
                        <a:t>. </a:t>
                      </a:r>
                      <a:r>
                        <a:rPr lang="fi-FI" sz="1600" u="none" strike="noStrike" dirty="0">
                          <a:effectLst/>
                        </a:rPr>
                        <a:t>virtaus/pumppu [kg/s]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168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84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30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Nostokorkeus [MPa]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11.27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Sähkömoottorit [kW]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3100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1500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1000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700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600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err="1">
                          <a:effectLst/>
                        </a:rPr>
                        <a:t>Invertteri</a:t>
                      </a:r>
                      <a:r>
                        <a:rPr lang="fi-FI" sz="1600" u="none" strike="noStrike" dirty="0">
                          <a:effectLst/>
                        </a:rPr>
                        <a:t> [kW]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3400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3300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3300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3200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3100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Turbopumppu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2567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1283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825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605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458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Kustannukset 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</a:t>
                      </a:r>
                      <a:r>
                        <a:rPr lang="fi-FI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k€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]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Pumput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202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249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274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294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303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Sähkömoottorit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272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245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246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240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258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Invertterit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304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367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415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433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483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Turbopumppu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506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312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229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184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152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marL="285750" indent="-285750" algn="l" fontAlgn="b">
                        <a:buFontTx/>
                        <a:buChar char="-"/>
                      </a:pPr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Asennus ym.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142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197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244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286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325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1427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1370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1408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1437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1522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INV. KUST. YHT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204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196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201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208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217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PUMPPAUS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481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410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367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360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357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KOKONAISKUST. [</a:t>
                      </a:r>
                      <a:r>
                        <a:rPr lang="fi-FI" sz="1600" b="1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>
                          <a:effectLst/>
                        </a:rPr>
                        <a:t>685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>
                          <a:effectLst/>
                        </a:rPr>
                        <a:t>606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>
                          <a:effectLst/>
                        </a:rPr>
                        <a:t>568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566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574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815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Vertailu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778449"/>
              </p:ext>
            </p:extLst>
          </p:nvPr>
        </p:nvGraphicFramePr>
        <p:xfrm>
          <a:off x="457200" y="1600200"/>
          <a:ext cx="8352000" cy="460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/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Pumppu [kpl]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Kuristussäätö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1122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1003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993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1005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1038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INV. KUST. YHT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160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PUMPPAUS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609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593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593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588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KOKONAISKUST. [</a:t>
                      </a:r>
                      <a:r>
                        <a:rPr lang="fi-FI" sz="1600" b="1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844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752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735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736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737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733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Nestekytkinsäätö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1382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1311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1323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1347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1425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INV. KUST. YHT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197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187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189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192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204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PUMPPAUS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543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420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404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404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381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>
                          <a:effectLst/>
                        </a:rPr>
                        <a:t>KOKONAISKUST.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>
                          <a:effectLst/>
                        </a:rPr>
                        <a:t>740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607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>
                          <a:effectLst/>
                        </a:rPr>
                        <a:t>593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597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>
                          <a:effectLst/>
                        </a:rPr>
                        <a:t>585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Invertterisäätö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1427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1370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1408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1437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1522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INV. KUST. YHT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204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196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201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208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217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PUMPPAUS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481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410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367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360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357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KOKONAISKUST. [</a:t>
                      </a:r>
                      <a:r>
                        <a:rPr lang="fi-FI" sz="1600" b="1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>
                          <a:effectLst/>
                        </a:rPr>
                        <a:t>685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>
                          <a:effectLst/>
                        </a:rPr>
                        <a:t>606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>
                          <a:effectLst/>
                        </a:rPr>
                        <a:t>568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566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574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010475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Vertailu </a:t>
            </a:r>
            <a:br>
              <a:rPr lang="fi-FI" dirty="0" smtClean="0"/>
            </a:br>
            <a:r>
              <a:rPr lang="fi-FI" dirty="0" smtClean="0"/>
              <a:t>(sähköpumppu turbopumpun tilalla)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179393"/>
              </p:ext>
            </p:extLst>
          </p:nvPr>
        </p:nvGraphicFramePr>
        <p:xfrm>
          <a:off x="457200" y="1600200"/>
          <a:ext cx="8352000" cy="460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/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Pumppu [kpl]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Kuristussäätö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820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803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820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887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INV. KUST. YHT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117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127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PUMPPAUS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609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604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593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588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KOKONAISKUST. [</a:t>
                      </a:r>
                      <a:r>
                        <a:rPr lang="fi-FI" sz="1600" b="1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799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726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719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710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715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Nestekytkinsäätö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1338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1291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1157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1163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1274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INV. KUST. YHT [</a:t>
                      </a:r>
                      <a:r>
                        <a:rPr lang="fi-FI" sz="1600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191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165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166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PUMPPAUS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543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420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424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404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381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>
                          <a:effectLst/>
                        </a:rPr>
                        <a:t>KOKONAISKUST.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734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604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590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570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563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Invertterisäätö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smtClean="0">
                          <a:effectLst/>
                        </a:rPr>
                        <a:t>YHTEENSÄ [</a:t>
                      </a:r>
                      <a:r>
                        <a:rPr lang="fi-FI" sz="1600" u="none" strike="noStrike" dirty="0" err="1" smtClean="0">
                          <a:effectLst/>
                        </a:rPr>
                        <a:t>k€</a:t>
                      </a:r>
                      <a:r>
                        <a:rPr lang="fi-FI" sz="1600" u="none" strike="noStrike" dirty="0" smtClean="0">
                          <a:effectLst/>
                        </a:rPr>
                        <a:t>]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1286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1375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1252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1253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1370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INV. KUST. YHT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184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196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PUMPPAUS [k€]/a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481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410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smtClean="0">
                          <a:effectLst/>
                        </a:rPr>
                        <a:t>374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360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357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KOKONAISKUST. [</a:t>
                      </a:r>
                      <a:r>
                        <a:rPr lang="fi-FI" sz="1600" b="1" u="none" strike="noStrike" dirty="0" err="1">
                          <a:effectLst/>
                        </a:rPr>
                        <a:t>k€]/a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665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606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553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539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u="none" strike="noStrike" dirty="0" smtClean="0">
                          <a:effectLst/>
                        </a:rPr>
                        <a:t>553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357475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Tulokset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Näyttää siltä että </a:t>
            </a:r>
            <a:r>
              <a:rPr lang="fi-FI" b="1" dirty="0" smtClean="0"/>
              <a:t>kolme pumppua ja turbopumppu </a:t>
            </a:r>
            <a:r>
              <a:rPr lang="fi-FI" dirty="0" smtClean="0"/>
              <a:t>on kaikissa tapauksissa edullisin tai ainakaan eroa neljä </a:t>
            </a:r>
            <a:r>
              <a:rPr lang="fi-FI" dirty="0"/>
              <a:t>pumppua ja </a:t>
            </a:r>
            <a:r>
              <a:rPr lang="fi-FI" dirty="0" smtClean="0"/>
              <a:t>turbopumppu on pieni. </a:t>
            </a:r>
          </a:p>
          <a:p>
            <a:r>
              <a:rPr lang="fi-FI" dirty="0" smtClean="0"/>
              <a:t>Kaksi </a:t>
            </a:r>
            <a:r>
              <a:rPr lang="fi-FI" dirty="0"/>
              <a:t>pumppua ja turbopumppu </a:t>
            </a:r>
            <a:r>
              <a:rPr lang="fi-FI" dirty="0" smtClean="0"/>
              <a:t>on aina kallis vaihtoehto </a:t>
            </a:r>
          </a:p>
          <a:p>
            <a:r>
              <a:rPr lang="fi-FI" dirty="0" smtClean="0"/>
              <a:t>Yksi pumppu </a:t>
            </a:r>
            <a:r>
              <a:rPr lang="fi-FI" dirty="0"/>
              <a:t>ja turbopumppu on aina </a:t>
            </a:r>
            <a:r>
              <a:rPr lang="fi-FI" dirty="0" smtClean="0"/>
              <a:t>kallein </a:t>
            </a:r>
            <a:r>
              <a:rPr lang="fi-FI" dirty="0"/>
              <a:t>vaihtoehto </a:t>
            </a:r>
          </a:p>
          <a:p>
            <a:r>
              <a:rPr lang="fi-FI" dirty="0" smtClean="0"/>
              <a:t>Syöttövesipumppujen teho on ylimitoitettu osittain standardin vaatimuksesta</a:t>
            </a:r>
          </a:p>
          <a:p>
            <a:pPr lvl="1"/>
            <a:r>
              <a:rPr lang="fi-FI" dirty="0" err="1" smtClean="0"/>
              <a:t>Syöttövesipumppuilla</a:t>
            </a:r>
            <a:r>
              <a:rPr lang="fi-FI" dirty="0" smtClean="0"/>
              <a:t> pitää </a:t>
            </a:r>
            <a:r>
              <a:rPr lang="fi-FI" dirty="0"/>
              <a:t>pystyä pumppaamaan 115 %kattilan höyrystys kaikilla kattilan painehäviöillä ja toisaalta 100 %:n kapasiteetti niin, että paine vastaa lieriön varojen aukeamispainetta (= 10 % yli vastuksista lasketun painetarpeen). </a:t>
            </a:r>
            <a:endParaRPr lang="fi-FI" dirty="0" smtClean="0"/>
          </a:p>
          <a:p>
            <a:r>
              <a:rPr lang="fi-FI" dirty="0" smtClean="0"/>
              <a:t>Turbopumpun </a:t>
            </a:r>
            <a:r>
              <a:rPr lang="fi-FI" dirty="0"/>
              <a:t>tarve </a:t>
            </a:r>
            <a:r>
              <a:rPr lang="fi-FI" dirty="0" smtClean="0"/>
              <a:t>on kyseenalainen koska soodakattila </a:t>
            </a:r>
            <a:r>
              <a:rPr lang="fi-FI" dirty="0"/>
              <a:t>on suunniteltu siten että </a:t>
            </a:r>
            <a:r>
              <a:rPr lang="fi-FI" dirty="0" smtClean="0"/>
              <a:t>se voidaan </a:t>
            </a:r>
            <a:r>
              <a:rPr lang="fi-FI" dirty="0"/>
              <a:t>tarvittaessa tyhjentää </a:t>
            </a:r>
            <a:r>
              <a:rPr lang="fi-FI" dirty="0" smtClean="0"/>
              <a:t>vaurioittamatta </a:t>
            </a:r>
            <a:r>
              <a:rPr lang="fi-FI" dirty="0"/>
              <a:t>kattilaa. Tällöin veden pinta lasketaan pari metriä pohjan alinta tasoa korkeammalle. Varapumpun tarvetta taas perustellaan sillä että veden pintaa pitää </a:t>
            </a:r>
            <a:r>
              <a:rPr lang="fi-FI" dirty="0" smtClean="0"/>
              <a:t>lieriössä </a:t>
            </a:r>
            <a:r>
              <a:rPr lang="fi-FI" dirty="0"/>
              <a:t>näkyvillä, koska muutoin kattila vaurioituu. Tässä on ristiriita</a:t>
            </a:r>
            <a:r>
              <a:rPr lang="fi-FI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4098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357290" y="2852936"/>
            <a:ext cx="6429420" cy="143332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Syöttövesipumppujen</a:t>
            </a:r>
            <a:r>
              <a:rPr lang="en-US" b="1" dirty="0" smtClean="0"/>
              <a:t> </a:t>
            </a:r>
            <a:r>
              <a:rPr lang="en-US" b="1" dirty="0" err="1" smtClean="0"/>
              <a:t>optimaalinen</a:t>
            </a:r>
            <a:r>
              <a:rPr lang="en-US" b="1" dirty="0" smtClean="0"/>
              <a:t> </a:t>
            </a:r>
            <a:r>
              <a:rPr lang="en-US" b="1" dirty="0" err="1" smtClean="0"/>
              <a:t>valinta</a:t>
            </a:r>
            <a:endParaRPr lang="fi-FI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4725144"/>
            <a:ext cx="5036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Lappeenranta University of Technology</a:t>
            </a:r>
          </a:p>
          <a:p>
            <a:r>
              <a:rPr lang="fi-FI" sz="2400" dirty="0" smtClean="0"/>
              <a:t>Prof. Esa Vakkilainen</a:t>
            </a:r>
            <a:endParaRPr lang="fi-FI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Tarkasteltavat tapaukset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Saatu dataa Suomesta neljästä kattilasta</a:t>
            </a:r>
          </a:p>
          <a:p>
            <a:pPr lvl="1"/>
            <a:r>
              <a:rPr lang="fi-FI" dirty="0" smtClean="0"/>
              <a:t>Kaukopää </a:t>
            </a:r>
            <a:r>
              <a:rPr lang="fi-FI" dirty="0"/>
              <a:t>SK6		</a:t>
            </a:r>
            <a:endParaRPr lang="fi-FI" dirty="0" smtClean="0"/>
          </a:p>
          <a:p>
            <a:pPr lvl="1"/>
            <a:r>
              <a:rPr lang="fi-FI" dirty="0" smtClean="0"/>
              <a:t>Kaukopää </a:t>
            </a:r>
            <a:r>
              <a:rPr lang="fi-FI" dirty="0"/>
              <a:t>SK5		</a:t>
            </a:r>
            <a:endParaRPr lang="fi-FI" dirty="0" smtClean="0"/>
          </a:p>
          <a:p>
            <a:pPr lvl="1"/>
            <a:r>
              <a:rPr lang="fi-FI" dirty="0" smtClean="0"/>
              <a:t>Joutseno</a:t>
            </a:r>
            <a:r>
              <a:rPr lang="fi-FI" dirty="0"/>
              <a:t>		</a:t>
            </a:r>
            <a:endParaRPr lang="fi-FI" dirty="0" smtClean="0"/>
          </a:p>
          <a:p>
            <a:pPr lvl="1"/>
            <a:r>
              <a:rPr lang="fi-FI" dirty="0" smtClean="0"/>
              <a:t>Kymi</a:t>
            </a:r>
          </a:p>
          <a:p>
            <a:r>
              <a:rPr lang="fi-FI" dirty="0" smtClean="0"/>
              <a:t>Jokaisesta kattilasta kerätty vähintään vuoden ajalta tuntidata syöttövesivirtauksesta ja paineesta</a:t>
            </a:r>
          </a:p>
          <a:p>
            <a:r>
              <a:rPr lang="fi-FI" dirty="0" smtClean="0"/>
              <a:t>Kattiloiden toiminnan perusteella valittu tyypilliset toimintapisteet</a:t>
            </a:r>
          </a:p>
          <a:p>
            <a:r>
              <a:rPr lang="fi-FI" dirty="0" smtClean="0"/>
              <a:t>Saatujen SV-pumppujen datojen perusteella saatiin tyypillinen pumpun hyötysuhdekäyrä </a:t>
            </a:r>
          </a:p>
          <a:p>
            <a:r>
              <a:rPr lang="fi-FI" dirty="0" smtClean="0"/>
              <a:t>Investointikustannus perustuu saatuihin kustannuksiin (Wisa, Kymi-projektit)</a:t>
            </a:r>
          </a:p>
          <a:p>
            <a:r>
              <a:rPr lang="fi-FI" dirty="0" smtClean="0"/>
              <a:t>Pumppauskustannus perustuu kussakin toimintapisteessä pumppaustehon minimointiin valitsemalla sopiva määrä pumppuja</a:t>
            </a:r>
            <a:endParaRPr lang="fi-FI" dirty="0"/>
          </a:p>
          <a:p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147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Tarkasteltavissa tapauksissa </a:t>
            </a:r>
            <a:br>
              <a:rPr lang="fi-FI" dirty="0" smtClean="0"/>
            </a:br>
            <a:r>
              <a:rPr lang="fi-FI" dirty="0" smtClean="0"/>
              <a:t>pysyvyyskäyrät samanlaisia 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0095"/>
            <a:ext cx="8039667" cy="4831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30737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Tyypillinen pumpun hyötysuhdekäyrä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11543"/>
            <a:ext cx="8232067" cy="494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5171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Tyypillinen pumpun nostokorkeus</a:t>
            </a:r>
            <a:br>
              <a:rPr lang="fi-FI" dirty="0" smtClean="0"/>
            </a:br>
            <a:r>
              <a:rPr lang="fi-FI" dirty="0" smtClean="0"/>
              <a:t>(kuristussäätö)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1507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39952" y="6051718"/>
            <a:ext cx="1359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Kattilan kuorma, %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400164" y="3576629"/>
            <a:ext cx="15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Pumpun nostokorkeus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254401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Laskennassa käytetyt arvot </a:t>
            </a:r>
            <a:br>
              <a:rPr lang="fi-FI" dirty="0" smtClean="0"/>
            </a:br>
            <a:r>
              <a:rPr lang="fi-FI" dirty="0" smtClean="0"/>
              <a:t>(valittiin tyypillinen tapaus)</a:t>
            </a:r>
            <a:endParaRPr lang="fi-FI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77373"/>
              </p:ext>
            </p:extLst>
          </p:nvPr>
        </p:nvGraphicFramePr>
        <p:xfrm>
          <a:off x="2123728" y="2060850"/>
          <a:ext cx="4464496" cy="32893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6843"/>
                <a:gridCol w="996843"/>
                <a:gridCol w="1235405"/>
                <a:gridCol w="1235405"/>
              </a:tblGrid>
              <a:tr h="3456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 dirty="0" err="1">
                          <a:effectLst/>
                        </a:rPr>
                        <a:t>virtaus[MCR</a:t>
                      </a:r>
                      <a:r>
                        <a:rPr lang="fi-FI" sz="2000" u="none" strike="noStrike" dirty="0">
                          <a:effectLst/>
                        </a:rPr>
                        <a:t>]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>
                          <a:effectLst/>
                        </a:rPr>
                        <a:t>100</a:t>
                      </a:r>
                      <a:endParaRPr lang="fi-FI" sz="2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kg/s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456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paine sisään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>
                          <a:effectLst/>
                        </a:rPr>
                        <a:t>0.5</a:t>
                      </a:r>
                      <a:endParaRPr lang="fi-FI" sz="2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MPa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456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paine ulos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>
                          <a:effectLst/>
                        </a:rPr>
                        <a:t>10.3</a:t>
                      </a:r>
                      <a:endParaRPr lang="fi-FI" sz="2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MPa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456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SV-paineennousu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>
                          <a:effectLst/>
                        </a:rPr>
                        <a:t>9.8</a:t>
                      </a:r>
                      <a:endParaRPr lang="fi-FI" sz="2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MPa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896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josta virtaushäviöt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>
                          <a:effectLst/>
                        </a:rPr>
                        <a:t>1.2</a:t>
                      </a:r>
                      <a:endParaRPr lang="fi-FI" sz="2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MPa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80203"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tiheys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>
                          <a:effectLst/>
                        </a:rPr>
                        <a:t>922</a:t>
                      </a:r>
                      <a:endParaRPr lang="fi-FI" sz="2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 dirty="0">
                          <a:effectLst/>
                        </a:rPr>
                        <a:t>kg/m</a:t>
                      </a:r>
                      <a:r>
                        <a:rPr lang="fi-FI" sz="2000" u="none" strike="noStrike" baseline="30000" dirty="0">
                          <a:effectLst/>
                        </a:rPr>
                        <a:t>3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456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sähkön hinta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>
                          <a:effectLst/>
                        </a:rPr>
                        <a:t>40</a:t>
                      </a:r>
                      <a:endParaRPr lang="fi-FI" sz="2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€/MWh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4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ajoaika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 dirty="0">
                          <a:effectLst/>
                        </a:rPr>
                        <a:t>8313</a:t>
                      </a:r>
                      <a:endParaRPr lang="fi-FI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h/a</a:t>
                      </a:r>
                      <a:endParaRPr lang="fi-FI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456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</a:rPr>
                        <a:t>Moottorin </a:t>
                      </a:r>
                      <a:r>
                        <a:rPr lang="el-GR" sz="2000" u="none" strike="noStrike">
                          <a:effectLst/>
                        </a:rPr>
                        <a:t>η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>
                          <a:effectLst/>
                        </a:rPr>
                        <a:t>92 %</a:t>
                      </a:r>
                      <a:endParaRPr lang="fi-FI" sz="2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3061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Laskentatapaukset</a:t>
            </a:r>
            <a:br>
              <a:rPr lang="fi-FI" dirty="0" smtClean="0"/>
            </a:br>
            <a:r>
              <a:rPr lang="fi-FI" dirty="0" smtClean="0"/>
              <a:t>(varalla turbopumppu)</a:t>
            </a:r>
            <a:endParaRPr lang="fi-FI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496793"/>
              </p:ext>
            </p:extLst>
          </p:nvPr>
        </p:nvGraphicFramePr>
        <p:xfrm>
          <a:off x="827584" y="1628800"/>
          <a:ext cx="7488000" cy="4680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/>
                <a:gridCol w="828000"/>
                <a:gridCol w="828000"/>
                <a:gridCol w="828000"/>
                <a:gridCol w="828000"/>
                <a:gridCol w="828000"/>
                <a:gridCol w="828000"/>
              </a:tblGrid>
              <a:tr h="27043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7043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K</a:t>
                      </a:r>
                      <a:r>
                        <a:rPr lang="fi-FI" sz="1400" u="none" strike="noStrike" dirty="0" smtClean="0">
                          <a:effectLst/>
                        </a:rPr>
                        <a:t>äytössä </a:t>
                      </a:r>
                      <a:r>
                        <a:rPr lang="fi-FI" sz="1400" u="none" strike="noStrike" dirty="0">
                          <a:effectLst/>
                        </a:rPr>
                        <a:t>olevat pumput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1*140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7043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smtClean="0">
                          <a:effectLst/>
                        </a:rPr>
                        <a:t>Pumpun mitoitusvirtaus [kg/s]</a:t>
                      </a:r>
                      <a:endParaRPr lang="fi-FI" sz="1400" u="none" strike="noStrike" dirty="0">
                        <a:effectLst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168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K</a:t>
                      </a:r>
                      <a:r>
                        <a:rPr lang="fi-FI" sz="1400" u="none" strike="noStrike" dirty="0" smtClean="0">
                          <a:effectLst/>
                        </a:rPr>
                        <a:t>äytössä </a:t>
                      </a:r>
                      <a:r>
                        <a:rPr lang="fi-FI" sz="1400" u="none" strike="noStrike" dirty="0">
                          <a:effectLst/>
                        </a:rPr>
                        <a:t>olevat pumput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2*70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1*70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Pumpun </a:t>
                      </a:r>
                      <a:r>
                        <a:rPr lang="fi-FI" sz="1400" u="none" strike="noStrike" dirty="0" smtClean="0">
                          <a:effectLst/>
                        </a:rPr>
                        <a:t>mitoitusvirtaus</a:t>
                      </a:r>
                      <a:r>
                        <a:rPr lang="fi-FI" sz="1400" u="none" strike="noStrike" baseline="0" dirty="0" smtClean="0">
                          <a:effectLst/>
                        </a:rPr>
                        <a:t> [kg/s]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84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84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 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K</a:t>
                      </a:r>
                      <a:r>
                        <a:rPr lang="fi-FI" sz="1400" u="none" strike="noStrike" dirty="0" smtClean="0">
                          <a:effectLst/>
                        </a:rPr>
                        <a:t>äytössä </a:t>
                      </a:r>
                      <a:r>
                        <a:rPr lang="fi-FI" sz="1400" u="none" strike="noStrike" dirty="0">
                          <a:effectLst/>
                        </a:rPr>
                        <a:t>olevat pumput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3*45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2*45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1*45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7043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smtClean="0">
                          <a:effectLst/>
                        </a:rPr>
                        <a:t>Pumpun mitoitusvirtaus [kg/s]</a:t>
                      </a:r>
                      <a:endParaRPr lang="fi-FI" sz="1400" u="none" strike="noStrike" dirty="0">
                        <a:effectLst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54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54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54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7043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7043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K</a:t>
                      </a:r>
                      <a:r>
                        <a:rPr lang="fi-FI" sz="1400" u="none" strike="noStrike" dirty="0" smtClean="0">
                          <a:effectLst/>
                        </a:rPr>
                        <a:t>äytössä </a:t>
                      </a:r>
                      <a:r>
                        <a:rPr lang="fi-FI" sz="1400" u="none" strike="noStrike" dirty="0">
                          <a:effectLst/>
                        </a:rPr>
                        <a:t>olevat pumput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4*33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3*33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2*33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1*33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7043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smtClean="0">
                          <a:effectLst/>
                        </a:rPr>
                        <a:t>Pumpun mitoitusvirtaus [kg/s]</a:t>
                      </a:r>
                      <a:endParaRPr lang="fi-FI" sz="1400" u="none" strike="noStrike" dirty="0">
                        <a:effectLst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40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40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40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40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7043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7043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K</a:t>
                      </a:r>
                      <a:r>
                        <a:rPr lang="fi-FI" sz="1400" u="none" strike="noStrike" dirty="0" smtClean="0">
                          <a:effectLst/>
                        </a:rPr>
                        <a:t>äytössä </a:t>
                      </a:r>
                      <a:r>
                        <a:rPr lang="fi-FI" sz="1400" u="none" strike="noStrike" dirty="0">
                          <a:effectLst/>
                        </a:rPr>
                        <a:t>olevat pumput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5*25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4*25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3*25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2*25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1*25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smtClean="0">
                          <a:effectLst/>
                        </a:rPr>
                        <a:t>Pumpun mitoitusvirtaus [kg/s]</a:t>
                      </a:r>
                      <a:endParaRPr lang="fi-FI" sz="1400" u="none" strike="noStrike" dirty="0">
                        <a:effectLst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K</a:t>
                      </a:r>
                      <a:r>
                        <a:rPr lang="fi-FI" sz="1400" u="none" strike="noStrike" dirty="0" smtClean="0">
                          <a:effectLst/>
                        </a:rPr>
                        <a:t>äytössä </a:t>
                      </a:r>
                      <a:r>
                        <a:rPr lang="fi-FI" sz="1400" u="none" strike="noStrike" dirty="0">
                          <a:effectLst/>
                        </a:rPr>
                        <a:t>olevat pumput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6*20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5*20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4*20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3*20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2*20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1*20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4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smtClean="0">
                          <a:effectLst/>
                        </a:rPr>
                        <a:t>Pumpun mitoitusvirtaus [kg/s]</a:t>
                      </a:r>
                      <a:endParaRPr lang="fi-FI" sz="1400" u="none" strike="noStrike" dirty="0">
                        <a:effectLst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142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Laskentaesimerkki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18.8.2013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 SVPUMP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B232-9AE6-4280-9ED0-D612EA764B0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06022"/>
            <a:ext cx="8229600" cy="3514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061401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T_esittelykalvopohja_powerpointpoh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LUT_esittelykalvopohja_powerpointpohja</Template>
  <TotalTime>7195</TotalTime>
  <Words>1162</Words>
  <Application>Microsoft Office PowerPoint</Application>
  <PresentationFormat>On-screen Show (4:3)</PresentationFormat>
  <Paragraphs>669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LUT_esittelykalvopohja_powerpointpohja</vt:lpstr>
      <vt:lpstr>PowerPoint Presentation</vt:lpstr>
      <vt:lpstr>Syöttövesipumppujen optimaalinen valinta</vt:lpstr>
      <vt:lpstr>Tarkasteltavat tapaukset</vt:lpstr>
      <vt:lpstr>Tarkasteltavissa tapauksissa  pysyvyyskäyrät samanlaisia </vt:lpstr>
      <vt:lpstr>Tyypillinen pumpun hyötysuhdekäyrä</vt:lpstr>
      <vt:lpstr>Tyypillinen pumpun nostokorkeus (kuristussäätö)</vt:lpstr>
      <vt:lpstr>Laskennassa käytetyt arvot  (valittiin tyypillinen tapaus)</vt:lpstr>
      <vt:lpstr>Laskentatapaukset (varalla turbopumppu)</vt:lpstr>
      <vt:lpstr>Laskentaesimerkki</vt:lpstr>
      <vt:lpstr>Laskentatulokset kuristussäätö (edullisimman pumppumäärän ajon  mukaan)</vt:lpstr>
      <vt:lpstr>Laskentatulokset nestekytkinsäätö (edullisimman pumppumäärän  ajon mukaan)</vt:lpstr>
      <vt:lpstr>Laskentatulokset invertterisäätö (edullisimman pumppumäärän  ajon mukaan)</vt:lpstr>
      <vt:lpstr>Vertailu</vt:lpstr>
      <vt:lpstr>Vertailu  (sähköpumppu turbopumpun tilalla)</vt:lpstr>
      <vt:lpstr>Tulokset</vt:lpstr>
    </vt:vector>
  </TitlesOfParts>
  <Company>Lappeenrannan teknillinen yliopisto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h004985</dc:creator>
  <cp:lastModifiedBy>Markus Nieminen</cp:lastModifiedBy>
  <cp:revision>210</cp:revision>
  <dcterms:created xsi:type="dcterms:W3CDTF">2010-03-07T09:41:56Z</dcterms:created>
  <dcterms:modified xsi:type="dcterms:W3CDTF">2014-12-02T07:31:45Z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-1337871580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Esa.Vakkilainen@lut.fi</vt:lpwstr>
  </property>
  <property fmtid="{D5CDD505-2E9C-101B-9397-08002B2CF9AE}" pid="6" name="_AuthorEmailDisplayName">
    <vt:lpwstr>Esa Vakkilainen</vt:lpwstr>
  </property>
</Properties>
</file>